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7"/>
  </p:handoutMasterIdLst>
  <p:sldIdLst>
    <p:sldId id="264" r:id="rId3"/>
    <p:sldId id="691" r:id="rId5"/>
    <p:sldId id="329" r:id="rId6"/>
    <p:sldId id="665" r:id="rId7"/>
    <p:sldId id="688" r:id="rId8"/>
    <p:sldId id="689" r:id="rId9"/>
    <p:sldId id="690" r:id="rId10"/>
    <p:sldId id="676" r:id="rId11"/>
    <p:sldId id="666" r:id="rId12"/>
    <p:sldId id="700" r:id="rId13"/>
    <p:sldId id="701" r:id="rId14"/>
    <p:sldId id="702" r:id="rId15"/>
    <p:sldId id="703" r:id="rId16"/>
    <p:sldId id="704" r:id="rId17"/>
    <p:sldId id="726" r:id="rId18"/>
    <p:sldId id="705" r:id="rId19"/>
    <p:sldId id="706" r:id="rId20"/>
    <p:sldId id="727" r:id="rId21"/>
    <p:sldId id="709" r:id="rId22"/>
    <p:sldId id="710" r:id="rId23"/>
    <p:sldId id="711" r:id="rId24"/>
    <p:sldId id="714" r:id="rId25"/>
    <p:sldId id="712" r:id="rId26"/>
    <p:sldId id="744" r:id="rId27"/>
    <p:sldId id="715" r:id="rId28"/>
    <p:sldId id="716" r:id="rId29"/>
    <p:sldId id="717" r:id="rId30"/>
    <p:sldId id="718" r:id="rId31"/>
    <p:sldId id="721" r:id="rId32"/>
    <p:sldId id="722" r:id="rId33"/>
    <p:sldId id="723" r:id="rId34"/>
    <p:sldId id="724" r:id="rId35"/>
    <p:sldId id="263" r:id="rId36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297D644-6B2A-4F71-9892-4CEFC66D04EF}">
          <p14:sldIdLst>
            <p14:sldId id="665"/>
            <p14:sldId id="690"/>
            <p14:sldId id="676"/>
            <p14:sldId id="666"/>
            <p14:sldId id="700"/>
            <p14:sldId id="726"/>
            <p14:sldId id="705"/>
            <p14:sldId id="714"/>
            <p14:sldId id="712"/>
            <p14:sldId id="715"/>
            <p14:sldId id="716"/>
            <p14:sldId id="717"/>
            <p14:sldId id="718"/>
            <p14:sldId id="721"/>
            <p14:sldId id="722"/>
            <p14:sldId id="723"/>
            <p14:sldId id="724"/>
            <p14:sldId id="263"/>
            <p14:sldId id="264"/>
            <p14:sldId id="691"/>
            <p14:sldId id="329"/>
            <p14:sldId id="688"/>
            <p14:sldId id="689"/>
            <p14:sldId id="701"/>
            <p14:sldId id="703"/>
            <p14:sldId id="727"/>
            <p14:sldId id="706"/>
            <p14:sldId id="709"/>
            <p14:sldId id="710"/>
            <p14:sldId id="711"/>
            <p14:sldId id="744"/>
            <p14:sldId id="702"/>
            <p14:sldId id="70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3" autoAdjust="0"/>
    <p:restoredTop sz="78455" autoAdjust="0"/>
  </p:normalViewPr>
  <p:slideViewPr>
    <p:cSldViewPr snapToGrid="0">
      <p:cViewPr varScale="1">
        <p:scale>
          <a:sx n="130" d="100"/>
          <a:sy n="130" d="100"/>
        </p:scale>
        <p:origin x="184" y="224"/>
      </p:cViewPr>
      <p:guideLst>
        <p:guide orient="horz" pos="1735"/>
        <p:guide pos="2825"/>
      </p:guideLst>
    </p:cSldViewPr>
  </p:slideViewPr>
  <p:outlineViewPr>
    <p:cViewPr>
      <p:scale>
        <a:sx n="33" d="100"/>
        <a:sy n="33" d="100"/>
      </p:scale>
      <p:origin x="0" y="1599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1200"/>
    </p:cViewPr>
  </p:sorterViewPr>
  <p:notesViewPr>
    <p:cSldViewPr snapToGrid="0">
      <p:cViewPr varScale="1">
        <p:scale>
          <a:sx n="67" d="100"/>
          <a:sy n="67" d="100"/>
        </p:scale>
        <p:origin x="2266" y="77"/>
      </p:cViewPr>
      <p:guideLst>
        <p:guide orient="horz" pos="3084"/>
        <p:guide pos="211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handoutMaster" Target="handoutMasters/handoutMaster1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F4C96-2610-43B4-90B3-C6DAAE90291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83724-16B6-422D-8F50-0C987B11DD9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847A86-AAEB-4772-9670-4F56E60661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626159-8B79-4F07-A78A-A1C3AF09ADD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sz="4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Trident  Gecko  Blink  Webkit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26159-8B79-4F07-A78A-A1C3AF09AD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u="sng" dirty="0"/>
          </a:p>
          <a:p>
            <a:r>
              <a:rPr lang="en-US" dirty="0"/>
              <a:t>网页一般由三部分组成：HTML，CSS和JavaScript</a:t>
            </a:r>
            <a:endParaRPr lang="en-US" dirty="0"/>
          </a:p>
          <a:p>
            <a:endParaRPr lang="en-US" dirty="0"/>
          </a:p>
          <a:p>
            <a:r>
              <a:rPr lang="en-US" dirty="0"/>
              <a:t>HTML是</a:t>
            </a:r>
            <a:r>
              <a:rPr lang="zh-CN" altLang="en-US" dirty="0"/>
              <a:t>内容</a:t>
            </a:r>
            <a:r>
              <a:rPr lang="en-US" dirty="0"/>
              <a:t>层，CSS是表现层，JavaScript是行为层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26159-8B79-4F07-A78A-A1C3AF09AD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HTML解析生成DOM Tree</a:t>
            </a:r>
            <a:endParaRPr lang="en-US" dirty="0"/>
          </a:p>
          <a:p>
            <a:endParaRPr lang="en-US" dirty="0"/>
          </a:p>
          <a:p>
            <a:r>
              <a:rPr lang="en-US" dirty="0"/>
              <a:t>CSS解析生成样式规则CSSOM</a:t>
            </a:r>
            <a:endParaRPr lang="en-US" dirty="0"/>
          </a:p>
          <a:p>
            <a:endParaRPr lang="en-US" dirty="0"/>
          </a:p>
          <a:p>
            <a:r>
              <a:rPr lang="en-US" dirty="0"/>
              <a:t>JavaScript被解释运行，通过调用DOM API操作DOM，CSSOM API操作CSSOM</a:t>
            </a:r>
            <a:endParaRPr lang="en-US" dirty="0"/>
          </a:p>
          <a:p>
            <a:endParaRPr lang="en-US" dirty="0"/>
          </a:p>
          <a:p>
            <a:r>
              <a:rPr lang="en-US" dirty="0"/>
              <a:t>将DOM Tree和CSSOM，生成Render Tree(即渲染树)</a:t>
            </a:r>
            <a:endParaRPr lang="en-US" dirty="0"/>
          </a:p>
          <a:p>
            <a:endParaRPr lang="en-US" dirty="0"/>
          </a:p>
          <a:p>
            <a:r>
              <a:rPr lang="en-US" dirty="0"/>
              <a:t>Layout阶段时，对渲染树的每个节点进行布局处理，确定其在屏幕上的大小以及位置</a:t>
            </a:r>
            <a:endParaRPr lang="zh-CN" altLang="en-US" dirty="0"/>
          </a:p>
          <a:p>
            <a:endParaRPr lang="en-US" dirty="0"/>
          </a:p>
          <a:p>
            <a:r>
              <a:rPr lang="en-US" dirty="0"/>
              <a:t>Paint绘制阶段，遍历渲染树调用用户界面后端将每一个节点显示屏幕上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26159-8B79-4F07-A78A-A1C3AF09AD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  <a:p>
            <a:r>
              <a:rPr lang="en-US" altLang="zh-CN">
                <a:sym typeface="+mn-ea"/>
              </a:rPr>
              <a:t>Render Tree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DOM Tree</a:t>
            </a:r>
            <a:r>
              <a:rPr lang="zh-CN" altLang="en-US">
                <a:sym typeface="+mn-ea"/>
              </a:rPr>
              <a:t>关系密切，但有不是一一对应，</a:t>
            </a:r>
            <a:endParaRPr lang="en-US" altLang="zh-CN">
              <a:sym typeface="+mn-ea"/>
            </a:endParaRPr>
          </a:p>
          <a:p>
            <a:endParaRPr lang="en-US" altLang="zh-CN">
              <a:sym typeface="+mn-ea"/>
            </a:endParaRPr>
          </a:p>
          <a:p>
            <a:r>
              <a:rPr lang="en-US" altLang="zh-CN">
                <a:sym typeface="+mn-ea"/>
              </a:rPr>
              <a:t>Render Tree</a:t>
            </a:r>
            <a:r>
              <a:rPr lang="zh-CN" altLang="en-US">
                <a:sym typeface="+mn-ea"/>
              </a:rPr>
              <a:t>的节点称为</a:t>
            </a:r>
            <a:r>
              <a:rPr lang="en-US" altLang="zh-CN">
                <a:sym typeface="+mn-ea"/>
              </a:rPr>
              <a:t>Renderer(</a:t>
            </a:r>
            <a:r>
              <a:rPr lang="zh-CN">
                <a:sym typeface="+mn-ea"/>
              </a:rPr>
              <a:t>渲染器</a:t>
            </a:r>
            <a:r>
              <a:rPr lang="en-US" altLang="zh-CN">
                <a:sym typeface="+mn-ea"/>
              </a:rPr>
              <a:t>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26159-8B79-4F07-A78A-A1C3AF09AD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Initial：网页初始化的时候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Incremental：Javascript在操作DOM Tree时 </a:t>
            </a:r>
            <a:r>
              <a:rPr lang="en-US" altLang="zh-CN"/>
              <a:t>(</a:t>
            </a:r>
            <a:r>
              <a:rPr lang="zh-CN" altLang="en-US"/>
              <a:t>增</a:t>
            </a:r>
            <a:r>
              <a:rPr lang="en-US" altLang="zh-CN"/>
              <a:t>/</a:t>
            </a:r>
            <a:r>
              <a:rPr lang="zh-CN" altLang="en-US"/>
              <a:t>删</a:t>
            </a:r>
            <a:r>
              <a:rPr lang="en-US" altLang="zh-CN"/>
              <a:t>/修改</a:t>
            </a:r>
            <a:r>
              <a:rPr lang="zh-CN" altLang="en-US"/>
              <a:t>节点时</a:t>
            </a:r>
            <a:r>
              <a:rPr lang="en-US" altLang="zh-CN"/>
              <a:t>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Resize：其些元件的尺寸变了（调节窗口或滚动）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StyleChange：某些CSS的属性发生变化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Dirty：几个Incremental的reflow发生在同一个frame的子树上</a:t>
            </a:r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改变元素外观，比如背景，颜色等，不会引起元素位置</a:t>
            </a:r>
            <a:r>
              <a:rPr lang="en-US" altLang="zh-CN"/>
              <a:t>/</a:t>
            </a:r>
            <a:r>
              <a:rPr lang="zh-CN" altLang="en-US"/>
              <a:t>尺寸变化的属性</a:t>
            </a:r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两者可以避免script阻塞HTML解析，加载JS文件和HTML解析并行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derfer延迟JS执行，当整个document解析完成和所有derfer script加载完成，DOMContentLoaded之前执行。执行顺序是确定的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async异步执行JS文件，不会等待整个document解析完成，DOMContentLoaded之前或之后执行。可能在执行顺序不确定，先载入先执行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大家，晚上好。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26159-8B79-4F07-A78A-A1C3AF09AD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离线操作</a:t>
            </a:r>
            <a:r>
              <a:rPr lang="en-US" altLang="zh-CN"/>
              <a:t>DOM</a:t>
            </a:r>
            <a:r>
              <a:rPr lang="zh-CN" altLang="en-US"/>
              <a:t>：documentFragment创建文档片段，可以离线批量操作</a:t>
            </a:r>
            <a:r>
              <a:rPr lang="en-US" altLang="zh-CN"/>
              <a:t>DOM</a:t>
            </a:r>
            <a:r>
              <a:rPr lang="zh-CN" altLang="en-US"/>
              <a:t>，再添加</a:t>
            </a:r>
            <a:r>
              <a:rPr lang="en-US" altLang="zh-CN"/>
              <a:t>DOM Tree</a:t>
            </a:r>
            <a:r>
              <a:rPr lang="zh-CN" altLang="en-US"/>
              <a:t>，可以优化性能；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批量插入</a:t>
            </a:r>
            <a:r>
              <a:rPr lang="en-US" altLang="zh-CN"/>
              <a:t>DOM</a:t>
            </a:r>
            <a:r>
              <a:rPr lang="zh-CN" altLang="en-US"/>
              <a:t>：</a:t>
            </a:r>
            <a:r>
              <a:rPr lang="en-US" altLang="zh-CN"/>
              <a:t>innerHtml</a:t>
            </a:r>
            <a:r>
              <a:rPr lang="zh-CN" altLang="en-US"/>
              <a:t>也是可以实现批量添加</a:t>
            </a:r>
            <a:r>
              <a:rPr lang="en-US" altLang="zh-CN"/>
              <a:t>DOM</a:t>
            </a:r>
            <a:r>
              <a:rPr lang="zh-CN" altLang="en-US"/>
              <a:t>节点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React</a:t>
            </a:r>
            <a:r>
              <a:rPr lang="zh-CN" altLang="en-US"/>
              <a:t>的虚拟</a:t>
            </a:r>
            <a:r>
              <a:rPr lang="en-US" altLang="zh-CN"/>
              <a:t>DOM</a:t>
            </a:r>
            <a:r>
              <a:rPr lang="zh-CN" altLang="en-US"/>
              <a:t>就是离线操作</a:t>
            </a:r>
            <a:r>
              <a:rPr lang="en-US" altLang="zh-CN"/>
              <a:t>DOM</a:t>
            </a:r>
            <a:r>
              <a:rPr lang="zh-CN" altLang="en-US"/>
              <a:t>，将</a:t>
            </a:r>
            <a:r>
              <a:rPr lang="en-US" altLang="zh-CN"/>
              <a:t>DOM</a:t>
            </a:r>
            <a:r>
              <a:rPr lang="zh-CN" altLang="en-US"/>
              <a:t>用</a:t>
            </a:r>
            <a:r>
              <a:rPr lang="en-US" altLang="zh-CN"/>
              <a:t>JavaScript</a:t>
            </a:r>
            <a:r>
              <a:rPr lang="zh-CN" altLang="en-US"/>
              <a:t>对象来描述，</a:t>
            </a:r>
            <a:r>
              <a:rPr lang="en-US" altLang="zh-CN"/>
              <a:t>JavaScript</a:t>
            </a:r>
            <a:r>
              <a:rPr lang="zh-CN" altLang="en-US"/>
              <a:t>运行成本相对与浏览器渲染来说是比较低。而且是计算出差异数据后，增量修改</a:t>
            </a:r>
            <a:r>
              <a:rPr lang="en-US" altLang="zh-CN"/>
              <a:t>DOM</a:t>
            </a:r>
            <a:r>
              <a:rPr lang="zh-CN" altLang="en-US"/>
              <a:t>，缩小</a:t>
            </a:r>
            <a:r>
              <a:rPr lang="en-US" altLang="zh-CN"/>
              <a:t>Reflow</a:t>
            </a:r>
            <a:r>
              <a:rPr lang="zh-CN" altLang="en-US"/>
              <a:t>范围，提高渲染性能。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无痕模式下，静态资源不会缓存，保证调试环境不被干扰</a:t>
            </a:r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异步加载</a:t>
            </a:r>
            <a:r>
              <a:rPr lang="en-US" altLang="zh-CN"/>
              <a:t>JS</a:t>
            </a:r>
            <a:r>
              <a:rPr lang="zh-CN" altLang="en-US"/>
              <a:t>的库：</a:t>
            </a:r>
            <a:r>
              <a:rPr lang="en-US" altLang="zh-CN"/>
              <a:t>loadjs</a:t>
            </a:r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>
              <a:lnSpc>
                <a:spcPct val="130000"/>
              </a:lnSpc>
            </a:pPr>
            <a:r>
              <a:rPr lang="en-US" altLang="zh-CN" dirty="0">
                <a:sym typeface="+mn-ea"/>
              </a:rPr>
              <a:t>1. </a:t>
            </a:r>
            <a:r>
              <a:rPr lang="zh-CN" altLang="en-US" dirty="0">
                <a:sym typeface="+mn-ea"/>
              </a:rPr>
              <a:t>@ant-design/icons占到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30.8%</a:t>
            </a:r>
            <a:r>
              <a:rPr lang="zh-CN" altLang="en-US" dirty="0">
                <a:sym typeface="+mn-ea"/>
              </a:rPr>
              <a:t>，而实际使用20个，打包时将所有icon都引入</a:t>
            </a:r>
            <a:endParaRPr lang="zh-CN" altLang="en-US" dirty="0"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ym typeface="+mn-ea"/>
              </a:rPr>
              <a:t>2. </a:t>
            </a:r>
            <a:r>
              <a:rPr lang="zh-CN" altLang="en-US" dirty="0">
                <a:sym typeface="+mn-ea"/>
              </a:rPr>
              <a:t>moment.js占到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14.5%</a:t>
            </a:r>
            <a:r>
              <a:rPr lang="zh-CN" altLang="en-US" dirty="0">
                <a:sym typeface="+mn-ea"/>
              </a:rPr>
              <a:t>，antd的日期控件依赖包，包含不必要的语言文件</a:t>
            </a:r>
            <a:endParaRPr lang="zh-CN" altLang="en-US" dirty="0"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dirty="0">
              <a:solidFill>
                <a:schemeClr val="tx1"/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dirty="0">
                <a:sym typeface="+mn-ea"/>
              </a:rPr>
              <a:t>3. </a:t>
            </a:r>
            <a:r>
              <a:rPr lang="zh-CN" altLang="en-US" dirty="0">
                <a:sym typeface="+mn-ea"/>
              </a:rPr>
              <a:t>lodash.js占到</a:t>
            </a:r>
            <a:r>
              <a:rPr lang="zh-CN" altLang="en-US" dirty="0">
                <a:solidFill>
                  <a:srgbClr val="FF0000"/>
                </a:solidFill>
                <a:sym typeface="+mn-ea"/>
              </a:rPr>
              <a:t>3.1%</a:t>
            </a:r>
            <a:r>
              <a:rPr lang="zh-CN" altLang="en-US" dirty="0">
                <a:sym typeface="+mn-ea"/>
              </a:rPr>
              <a:t>，而实际使用很少函数，打包时将所有引入</a:t>
            </a:r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>
              <a:lnSpc>
                <a:spcPct val="130000"/>
              </a:lnSpc>
            </a:pPr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/>
              <a:t>1. BOM</a:t>
            </a:r>
            <a:r>
              <a:rPr lang="zh-CN" altLang="en-US"/>
              <a:t>页签列表不分页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2. BOM</a:t>
            </a:r>
            <a:r>
              <a:rPr lang="zh-CN" altLang="en-US"/>
              <a:t>下物料数据可能达到万量级</a:t>
            </a:r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感谢，我们优秀的凤萍贡献的</a:t>
            </a:r>
            <a:r>
              <a:rPr lang="en-US" altLang="zh-CN" dirty="0">
                <a:sym typeface="+mn-ea"/>
              </a:rPr>
              <a:t>rich-table</a:t>
            </a:r>
            <a:r>
              <a:rPr lang="zh-CN" altLang="en-US" dirty="0">
                <a:sym typeface="+mn-ea"/>
              </a:rPr>
              <a:t>，它在研发域广泛使用，效果很好。欢迎大家使用，在</a:t>
            </a:r>
            <a:r>
              <a:rPr lang="en-US" altLang="zh-CN" dirty="0">
                <a:sym typeface="+mn-ea"/>
              </a:rPr>
              <a:t>npm.gz.cvte.cn</a:t>
            </a:r>
            <a:r>
              <a:rPr lang="zh-CN" altLang="en-US" dirty="0">
                <a:sym typeface="+mn-ea"/>
              </a:rPr>
              <a:t>可以下载。有问题，找南辉。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将</a:t>
            </a:r>
            <a:r>
              <a:rPr lang="en-US" altLang="zh-CN" dirty="0">
                <a:sym typeface="+mn-ea"/>
              </a:rPr>
              <a:t>antd-table</a:t>
            </a:r>
            <a:r>
              <a:rPr lang="zh-CN" altLang="en-US" dirty="0">
                <a:sym typeface="+mn-ea"/>
              </a:rPr>
              <a:t>替换成</a:t>
            </a:r>
            <a:r>
              <a:rPr lang="en-US" altLang="zh-CN" dirty="0">
                <a:sym typeface="+mn-ea"/>
              </a:rPr>
              <a:t>virtualized-table</a:t>
            </a:r>
            <a:r>
              <a:rPr lang="zh-CN" altLang="en-US" dirty="0">
                <a:sym typeface="+mn-ea"/>
              </a:rPr>
              <a:t>后，页面不会崩溃，但还是有明显卡顿。</a:t>
            </a: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事情并没那么简单，还有其他雷藏在那里。</a:t>
            </a: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在排查代码时发现，如上图所示一段不太显眼的代码。功能是为了实现表格的列宽自适应，取所有该列数据中内容最长的。</a:t>
            </a: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若按</a:t>
            </a:r>
            <a:r>
              <a:rPr lang="en-US" altLang="zh-CN" dirty="0">
                <a:sym typeface="+mn-ea"/>
              </a:rPr>
              <a:t>5</a:t>
            </a:r>
            <a:r>
              <a:rPr lang="zh-CN" altLang="en-US" dirty="0">
                <a:sym typeface="+mn-ea"/>
              </a:rPr>
              <a:t>列</a:t>
            </a:r>
            <a:r>
              <a:rPr lang="en-US" altLang="zh-CN" dirty="0">
                <a:sym typeface="+mn-ea"/>
              </a:rPr>
              <a:t>*1000</a:t>
            </a:r>
            <a:r>
              <a:rPr lang="zh-CN" altLang="en-US" dirty="0">
                <a:sym typeface="+mn-ea"/>
              </a:rPr>
              <a:t>行来算，至少需要执行上述函数</a:t>
            </a:r>
            <a:r>
              <a:rPr lang="en-US" altLang="zh-CN" dirty="0">
                <a:sym typeface="+mn-ea"/>
              </a:rPr>
              <a:t>5000</a:t>
            </a:r>
            <a:r>
              <a:rPr lang="zh-CN" altLang="en-US" dirty="0">
                <a:sym typeface="+mn-ea"/>
              </a:rPr>
              <a:t>次。如果只是单纯的</a:t>
            </a:r>
            <a:r>
              <a:rPr lang="en-US" altLang="zh-CN" dirty="0">
                <a:sym typeface="+mn-ea"/>
              </a:rPr>
              <a:t>JS</a:t>
            </a:r>
            <a:r>
              <a:rPr lang="zh-CN" altLang="en-US" dirty="0">
                <a:sym typeface="+mn-ea"/>
              </a:rPr>
              <a:t>运算话，理论上是很快的。但是它操作了</a:t>
            </a:r>
            <a:r>
              <a:rPr lang="en-US" altLang="zh-CN" dirty="0">
                <a:sym typeface="+mn-ea"/>
              </a:rPr>
              <a:t>DOM</a:t>
            </a:r>
            <a:r>
              <a:rPr lang="zh-CN" altLang="en-US" dirty="0">
                <a:sym typeface="+mn-ea"/>
              </a:rPr>
              <a:t>，悲剧就这么开始了，每个操作都会触发</a:t>
            </a:r>
            <a:r>
              <a:rPr lang="en-US" altLang="zh-CN" dirty="0">
                <a:sym typeface="+mn-ea"/>
              </a:rPr>
              <a:t>Reflow</a:t>
            </a:r>
            <a:r>
              <a:rPr lang="zh-CN" altLang="en-US" dirty="0">
                <a:sym typeface="+mn-ea"/>
              </a:rPr>
              <a:t>，这个时候大雷爆了。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26159-8B79-4F07-A78A-A1C3AF09AD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参考资料：</a:t>
            </a: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浏览器渲染原理</a:t>
            </a: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https://blog.csdn.net/csdnnews/article/details/95267307</a:t>
            </a: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https://www.html5rocks.com/zh/tutorials/internals/howbrowserswork/</a:t>
            </a: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https://coolshell.cn/articles/9666.html</a:t>
            </a: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ym typeface="+mn-ea"/>
              </a:rPr>
              <a:t>https://blog.fundebug.com/2019/01/03/understand-browser-rendering/</a:t>
            </a: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Chrome Performance</a:t>
            </a:r>
            <a:r>
              <a:rPr lang="zh-CN" altLang="en-US" dirty="0">
                <a:sym typeface="+mn-ea"/>
              </a:rPr>
              <a:t>调试工具</a:t>
            </a:r>
            <a:endParaRPr lang="en-US" altLang="zh-CN" dirty="0"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sym typeface="+mn-ea"/>
              </a:rPr>
              <a:t>https://mp.weixin.qq.com/s/ndzkEGb-9uVF-86NKXs58g</a:t>
            </a:r>
            <a:endParaRPr lang="en-US" altLang="zh-CN" dirty="0">
              <a:sym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sym typeface="+mn-ea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小C眉头紧皱，情况不妙</a:t>
            </a:r>
            <a:endParaRPr lang="en-US" dirty="0"/>
          </a:p>
          <a:p>
            <a:endParaRPr lang="en-US" dirty="0"/>
          </a:p>
          <a:p>
            <a:r>
              <a:rPr lang="zh-CN" altLang="en-US" dirty="0"/>
              <a:t>这个系统主要是</a:t>
            </a:r>
            <a:r>
              <a:rPr lang="en-US" dirty="0"/>
              <a:t>给</a:t>
            </a:r>
            <a:r>
              <a:rPr lang="zh-CN" altLang="en-US" dirty="0"/>
              <a:t>合作方</a:t>
            </a:r>
            <a:r>
              <a:rPr lang="en-US" dirty="0"/>
              <a:t>使用，</a:t>
            </a:r>
            <a:r>
              <a:rPr lang="zh-CN" altLang="en-US" dirty="0"/>
              <a:t>若用户</a:t>
            </a:r>
            <a:r>
              <a:rPr lang="en-US" dirty="0"/>
              <a:t>体验不好，</a:t>
            </a:r>
            <a:r>
              <a:rPr lang="zh-CN" altLang="en-US" dirty="0"/>
              <a:t>岂</a:t>
            </a:r>
            <a:r>
              <a:rPr lang="en-US" dirty="0"/>
              <a:t>不是砸了</a:t>
            </a:r>
            <a:r>
              <a:rPr lang="zh-CN" altLang="en-US" dirty="0"/>
              <a:t>公司</a:t>
            </a:r>
            <a:r>
              <a:rPr lang="en-US" dirty="0"/>
              <a:t>招牌</a:t>
            </a:r>
            <a:endParaRPr lang="en-US" dirty="0"/>
          </a:p>
          <a:p>
            <a:endParaRPr lang="en-US" dirty="0"/>
          </a:p>
          <a:p>
            <a:r>
              <a:rPr lang="zh-CN" altLang="en-US" dirty="0"/>
              <a:t>小</a:t>
            </a:r>
            <a:r>
              <a:rPr lang="en-US" altLang="zh-CN" dirty="0"/>
              <a:t>C</a:t>
            </a:r>
            <a:r>
              <a:rPr lang="zh-CN" altLang="en-US" dirty="0"/>
              <a:t>下定决心要解决这个问题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26159-8B79-4F07-A78A-A1C3AF09AD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小C打开</a:t>
            </a:r>
            <a:r>
              <a:rPr lang="zh-CN" altLang="en-US" dirty="0"/>
              <a:t>系统</a:t>
            </a:r>
            <a:r>
              <a:rPr lang="en-US" dirty="0"/>
              <a:t>首页，情况是这样</a:t>
            </a:r>
            <a:r>
              <a:rPr lang="zh-CN" altLang="en-US" dirty="0"/>
              <a:t>的。小</a:t>
            </a:r>
            <a:r>
              <a:rPr lang="en-US" altLang="zh-CN" dirty="0"/>
              <a:t>C</a:t>
            </a:r>
            <a:r>
              <a:rPr lang="zh-CN" altLang="en-US" dirty="0"/>
              <a:t>黑人问号脸。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>
                <a:sym typeface="+mn-ea"/>
              </a:rPr>
              <a:t>小</a:t>
            </a:r>
            <a:r>
              <a:rPr lang="en-US" altLang="zh-CN" dirty="0">
                <a:sym typeface="+mn-ea"/>
              </a:rPr>
              <a:t>C</a:t>
            </a:r>
            <a:r>
              <a:rPr lang="zh-CN" altLang="en-US" dirty="0">
                <a:sym typeface="+mn-ea"/>
              </a:rPr>
              <a:t>的第一直觉告诉他，会不会是后台接口响应慢导致</a:t>
            </a:r>
            <a:r>
              <a:rPr lang="zh-CN" altLang="en-US" dirty="0">
                <a:sym typeface="+mn-ea"/>
              </a:rPr>
              <a:t>。于是在鲸云日志平台上查看多条不同时间段接口调用耗时，平均值在200ms内，基本</a:t>
            </a:r>
            <a:r>
              <a:rPr lang="zh-CN" altLang="en-US" dirty="0">
                <a:sym typeface="+mn-ea"/>
              </a:rPr>
              <a:t>排除后台问题。</a:t>
            </a:r>
            <a:endParaRPr lang="zh-CN" altLang="en-US" dirty="0">
              <a:sym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26159-8B79-4F07-A78A-A1C3AF09AD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小C大腿一拍，糟了！这是关键的功能，此时出问题，会影响上线。小C慌得一匹，强装冷静，前去查看。</a:t>
            </a:r>
            <a:endParaRPr lang="zh-CN" altLang="en-US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26159-8B79-4F07-A78A-A1C3AF09AD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sz="2000" dirty="0"/>
              <a:t>小C打开问题页面，情况是这样的：BOM有3000多条数据，</a:t>
            </a:r>
            <a:r>
              <a:rPr lang="zh-CN" sz="2000" dirty="0"/>
              <a:t>稍微滚动</a:t>
            </a:r>
            <a:r>
              <a:rPr sz="2000" dirty="0"/>
              <a:t>鼠标，页面</a:t>
            </a:r>
            <a:r>
              <a:rPr lang="zh-CN" sz="2000" dirty="0"/>
              <a:t>就</a:t>
            </a:r>
            <a:r>
              <a:rPr sz="2000" dirty="0"/>
              <a:t>卡顿</a:t>
            </a:r>
            <a:endParaRPr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26159-8B79-4F07-A78A-A1C3AF09AD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一顿操作猛如虎后，页面就直接变成这样。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小</a:t>
            </a:r>
            <a:r>
              <a:rPr lang="en-US" altLang="zh-CN" dirty="0"/>
              <a:t>C</a:t>
            </a:r>
            <a:r>
              <a:rPr lang="zh-CN" altLang="en-US" dirty="0"/>
              <a:t>再次黑人问号脸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正当小</a:t>
            </a:r>
            <a:r>
              <a:rPr lang="en-US" altLang="zh-CN" dirty="0"/>
              <a:t>C</a:t>
            </a:r>
            <a:r>
              <a:rPr lang="zh-CN" altLang="en-US" dirty="0"/>
              <a:t>茫然无措时， 天空飘来五个字，那都不是事。有事就</a:t>
            </a:r>
            <a:r>
              <a:rPr lang="en-US" altLang="zh-CN" dirty="0"/>
              <a:t>“</a:t>
            </a:r>
            <a:r>
              <a:rPr lang="zh-CN" altLang="en-US" dirty="0"/>
              <a:t>内事不决问南辉，外事不决问谷歌</a:t>
            </a:r>
            <a:r>
              <a:rPr lang="en-US" altLang="zh-CN" dirty="0"/>
              <a:t>”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于是小</a:t>
            </a:r>
            <a:r>
              <a:rPr lang="en-US" altLang="zh-CN" dirty="0"/>
              <a:t>C</a:t>
            </a:r>
            <a:r>
              <a:rPr lang="zh-CN" altLang="en-US" dirty="0"/>
              <a:t>在谷歌上，搜索关键字</a:t>
            </a:r>
            <a:r>
              <a:rPr lang="en-US" altLang="zh-CN" dirty="0"/>
              <a:t>“</a:t>
            </a:r>
            <a:r>
              <a:rPr lang="zh-CN" altLang="en-US" dirty="0"/>
              <a:t>浏览器渲染原理</a:t>
            </a:r>
            <a:r>
              <a:rPr lang="en-US" altLang="zh-CN" dirty="0"/>
              <a:t>”</a:t>
            </a:r>
            <a:r>
              <a:rPr lang="zh-CN" altLang="en-US" dirty="0"/>
              <a:t>，找到如下内容：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26159-8B79-4F07-A78A-A1C3AF09AD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用户界面</a:t>
            </a:r>
            <a:r>
              <a:rPr lang="en-US" dirty="0"/>
              <a:t> – 包括地址栏，前进后退</a:t>
            </a:r>
            <a:r>
              <a:rPr lang="zh-CN" altLang="en-US" dirty="0"/>
              <a:t>按钮</a:t>
            </a:r>
            <a:r>
              <a:rPr lang="en-US" dirty="0"/>
              <a:t>，书签菜单等窗口上除了网页显示区域以外的部分</a:t>
            </a:r>
            <a:endParaRPr lang="en-US" dirty="0"/>
          </a:p>
          <a:p>
            <a:endParaRPr lang="en-US" dirty="0"/>
          </a:p>
          <a:p>
            <a:r>
              <a:rPr lang="en-US" dirty="0"/>
              <a:t>浏览器引擎 – 查询与操作渲染引擎的接口</a:t>
            </a:r>
            <a:endParaRPr lang="en-US" dirty="0"/>
          </a:p>
          <a:p>
            <a:endParaRPr lang="en-US" dirty="0"/>
          </a:p>
          <a:p>
            <a:r>
              <a:rPr lang="en-US" dirty="0"/>
              <a:t>渲染引擎 – 负责显示请求的内容。比如请求到HTML, 它会负责解析HTML、CSS并将结果显示到窗口中</a:t>
            </a:r>
            <a:endParaRPr lang="en-US" dirty="0"/>
          </a:p>
          <a:p>
            <a:endParaRPr lang="en-US" dirty="0"/>
          </a:p>
          <a:p>
            <a:r>
              <a:rPr lang="en-US" dirty="0"/>
              <a:t>网络 – 用于网络请求, 如HTTP请求。它包括平台无关的接口和各平台独立的实现</a:t>
            </a:r>
            <a:endParaRPr lang="en-US" dirty="0"/>
          </a:p>
          <a:p>
            <a:endParaRPr lang="en-US" dirty="0"/>
          </a:p>
          <a:p>
            <a:r>
              <a:rPr lang="zh-CN" altLang="en-US" dirty="0">
                <a:sym typeface="+mn-ea"/>
              </a:rPr>
              <a:t>用户界面后台</a:t>
            </a:r>
            <a:r>
              <a:rPr lang="en-US" dirty="0"/>
              <a:t> – 绘制基础元件，如组合框与窗口。它提供平台无关的接口，内部使用操作系统的相应实现</a:t>
            </a:r>
            <a:endParaRPr lang="en-US" dirty="0"/>
          </a:p>
          <a:p>
            <a:endParaRPr lang="en-US" dirty="0"/>
          </a:p>
          <a:p>
            <a:r>
              <a:rPr lang="en-US" dirty="0"/>
              <a:t>JavaScript解释器 - 用于解析执行JavaScript代码</a:t>
            </a:r>
            <a:endParaRPr lang="en-US" dirty="0"/>
          </a:p>
          <a:p>
            <a:endParaRPr lang="en-US" dirty="0"/>
          </a:p>
          <a:p>
            <a:r>
              <a:rPr lang="en-US" dirty="0"/>
              <a:t>数据存储持久层 - 浏览器需要把所有数据存到硬盘上，如cookies。新的HTML5规范规定了一个完整（虽然轻量级）的浏览器中的数据库 web database</a:t>
            </a:r>
            <a:endParaRPr lang="en-US" dirty="0"/>
          </a:p>
          <a:p>
            <a:endParaRPr lang="en-US" dirty="0"/>
          </a:p>
          <a:p>
            <a:r>
              <a:rPr lang="zh-CN" altLang="en-US" dirty="0"/>
              <a:t>浏览器最核心的部分是：渲染引擎和</a:t>
            </a:r>
            <a:r>
              <a:rPr lang="en-US" altLang="zh-CN" dirty="0"/>
              <a:t>JavaScript</a:t>
            </a:r>
            <a:r>
              <a:rPr lang="zh-CN" altLang="en-US" dirty="0"/>
              <a:t>解释器，称之为浏览器内核。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626159-8B79-4F07-A78A-A1C3AF09ADD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01129" y="1571131"/>
            <a:ext cx="3468590" cy="892636"/>
          </a:xfrm>
        </p:spPr>
        <p:txBody>
          <a:bodyPr anchor="b">
            <a:normAutofit/>
          </a:bodyPr>
          <a:lstStyle>
            <a:lvl1pPr algn="ctr">
              <a:defRPr sz="5000" b="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主题</a:t>
            </a:r>
            <a:endParaRPr lang="en-US" dirty="0"/>
          </a:p>
        </p:txBody>
      </p:sp>
      <p:pic>
        <p:nvPicPr>
          <p:cNvPr id="7" name="Picture 3" descr="C:\Users\yyyy\Desktop\辅助图形2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3" t="52156" r="-2091" b="-4312"/>
          <a:stretch>
            <a:fillRect/>
          </a:stretch>
        </p:blipFill>
        <p:spPr bwMode="auto">
          <a:xfrm rot="10800000">
            <a:off x="4369718" y="3155851"/>
            <a:ext cx="4774282" cy="198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1878590" y="2717249"/>
            <a:ext cx="1506130" cy="328647"/>
          </a:xfrm>
        </p:spPr>
        <p:txBody>
          <a:bodyPr anchor="ctr">
            <a:noAutofit/>
          </a:bodyPr>
          <a:lstStyle>
            <a:lvl1pPr marL="0" indent="0" algn="ctr">
              <a:buNone/>
              <a:defRPr sz="2400" b="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姓名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878590" y="3130627"/>
            <a:ext cx="1506130" cy="239254"/>
          </a:xfrm>
        </p:spPr>
        <p:txBody>
          <a:bodyPr>
            <a:noAutofit/>
          </a:bodyPr>
          <a:lstStyle>
            <a:lvl1pPr marL="0" indent="0" algn="ctr">
              <a:buNone/>
              <a:defRPr sz="1600" b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2013.0</a:t>
            </a:r>
            <a:r>
              <a:rPr lang="en-US" altLang="zh-CN" dirty="0"/>
              <a:t>7</a:t>
            </a:r>
            <a:r>
              <a:rPr lang="en-US" dirty="0"/>
              <a:t>.01</a:t>
            </a:r>
            <a:endParaRPr lang="en-US" dirty="0"/>
          </a:p>
        </p:txBody>
      </p:sp>
      <p:pic>
        <p:nvPicPr>
          <p:cNvPr id="9" name="Picture 4" descr="C:\Users\yyyy\Desktop\00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296" y="697119"/>
            <a:ext cx="1080000" cy="46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LOGO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7012" y="1745093"/>
            <a:ext cx="1609976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:\Users\yyyy\Desktop\辅助1.jp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000" y="2598443"/>
            <a:ext cx="1368000" cy="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占位符 9"/>
          <p:cNvSpPr>
            <a:spLocks noGrp="1"/>
          </p:cNvSpPr>
          <p:nvPr>
            <p:ph type="body" sz="quarter" idx="10"/>
          </p:nvPr>
        </p:nvSpPr>
        <p:spPr>
          <a:xfrm>
            <a:off x="3695700" y="2886075"/>
            <a:ext cx="1752600" cy="399459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en-US" altLang="zh-CN" dirty="0"/>
          </a:p>
        </p:txBody>
      </p:sp>
      <p:sp>
        <p:nvSpPr>
          <p:cNvPr id="11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3695700" y="3285534"/>
            <a:ext cx="1752600" cy="335848"/>
          </a:xfrm>
        </p:spPr>
        <p:txBody>
          <a:bodyPr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endParaRPr lang="en-US" altLang="zh-CN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0" y="1571131"/>
            <a:ext cx="9144000" cy="892636"/>
          </a:xfrm>
        </p:spPr>
        <p:txBody>
          <a:bodyPr anchor="b">
            <a:normAutofit/>
          </a:bodyPr>
          <a:lstStyle>
            <a:lvl1pPr algn="ctr">
              <a:defRPr sz="5000" b="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标题</a:t>
            </a:r>
            <a:endParaRPr lang="en-US" dirty="0"/>
          </a:p>
        </p:txBody>
      </p:sp>
      <p:pic>
        <p:nvPicPr>
          <p:cNvPr id="7" name="Picture 3" descr="C:\Users\yyyy\Desktop\辅助图形2.png"/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43" t="52156" r="-2091" b="-4312"/>
          <a:stretch>
            <a:fillRect/>
          </a:stretch>
        </p:blipFill>
        <p:spPr bwMode="auto">
          <a:xfrm rot="10800000">
            <a:off x="4369718" y="3155851"/>
            <a:ext cx="4774282" cy="1984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0" y="2717249"/>
            <a:ext cx="9144000" cy="328647"/>
          </a:xfrm>
        </p:spPr>
        <p:txBody>
          <a:bodyPr anchor="ctr">
            <a:noAutofit/>
          </a:bodyPr>
          <a:lstStyle>
            <a:lvl1pPr marL="0" indent="0" algn="ctr">
              <a:buNone/>
              <a:defRPr sz="3200" b="0" baseline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副标题</a:t>
            </a:r>
            <a:endParaRPr lang="en-US" dirty="0"/>
          </a:p>
        </p:txBody>
      </p:sp>
      <p:pic>
        <p:nvPicPr>
          <p:cNvPr id="9" name="Picture 4" descr="C:\Users\yyyy\Desktop\00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296" y="697119"/>
            <a:ext cx="1080000" cy="46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36" y="662071"/>
            <a:ext cx="8280000" cy="33387"/>
          </a:xfrm>
          <a:prstGeom prst="rect">
            <a:avLst/>
          </a:prstGeom>
        </p:spPr>
      </p:pic>
      <p:sp>
        <p:nvSpPr>
          <p:cNvPr id="11" name="内容占位符 15"/>
          <p:cNvSpPr>
            <a:spLocks noGrp="1"/>
          </p:cNvSpPr>
          <p:nvPr>
            <p:ph sz="quarter" idx="10" hasCustomPrompt="1"/>
          </p:nvPr>
        </p:nvSpPr>
        <p:spPr>
          <a:xfrm>
            <a:off x="428936" y="1009650"/>
            <a:ext cx="8263712" cy="3695700"/>
          </a:xfrm>
        </p:spPr>
        <p:txBody>
          <a:bodyPr anchor="t" anchorCtr="0"/>
          <a:lstStyle>
            <a:lvl1pPr algn="l">
              <a:lnSpc>
                <a:spcPct val="125000"/>
              </a:lnSpc>
              <a:defRPr sz="28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 algn="l">
              <a:lnSpc>
                <a:spcPct val="125000"/>
              </a:lnSpc>
              <a:defRPr sz="24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2pPr>
            <a:lvl3pPr algn="l">
              <a:lnSpc>
                <a:spcPct val="125000"/>
              </a:lnSpc>
              <a:defRPr sz="20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3pPr>
            <a:lvl4pPr marL="1028700" indent="0">
              <a:lnSpc>
                <a:spcPct val="125000"/>
              </a:lnSpc>
              <a:buNone/>
              <a:defRPr sz="1800"/>
            </a:lvl4pPr>
            <a:lvl5pPr marL="1371600" indent="0">
              <a:lnSpc>
                <a:spcPct val="125000"/>
              </a:lnSpc>
              <a:buNone/>
              <a:defRPr sz="1600"/>
            </a:lvl5pPr>
          </a:lstStyle>
          <a:p>
            <a:pPr lvl="0"/>
            <a:r>
              <a:rPr lang="zh-CN" altLang="en-US" dirty="0"/>
              <a:t>微软雅黑，</a:t>
            </a:r>
            <a:r>
              <a:rPr lang="en-US" altLang="zh-CN" dirty="0"/>
              <a:t>28</a:t>
            </a:r>
            <a:r>
              <a:rPr lang="zh-CN" altLang="en-US" dirty="0"/>
              <a:t>号，行距</a:t>
            </a:r>
            <a:r>
              <a:rPr lang="en-US" altLang="zh-CN" dirty="0"/>
              <a:t>1.25</a:t>
            </a:r>
            <a:endParaRPr lang="en-US" altLang="zh-CN" dirty="0"/>
          </a:p>
          <a:p>
            <a:pPr lvl="0"/>
            <a:r>
              <a:rPr lang="zh-CN" altLang="en-US" dirty="0"/>
              <a:t>正文第一级，</a:t>
            </a:r>
            <a:r>
              <a:rPr lang="en-US" altLang="zh-CN" dirty="0"/>
              <a:t>28</a:t>
            </a:r>
            <a:r>
              <a:rPr lang="zh-CN" altLang="en-US" dirty="0"/>
              <a:t>号</a:t>
            </a:r>
            <a:endParaRPr lang="en-US" altLang="zh-CN" dirty="0"/>
          </a:p>
          <a:p>
            <a:pPr lvl="1"/>
            <a:r>
              <a:rPr lang="zh-CN" altLang="en-US" dirty="0"/>
              <a:t>正文第二级，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  <a:p>
            <a:pPr lvl="2"/>
            <a:r>
              <a:rPr lang="zh-CN" altLang="en-US" dirty="0"/>
              <a:t>正文第三级，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pic>
        <p:nvPicPr>
          <p:cNvPr id="7" name="Picture 4" descr="C:\Users\yyyy\Desktop\0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037" y="236457"/>
            <a:ext cx="788377" cy="33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28935" y="151200"/>
            <a:ext cx="7171200" cy="525600"/>
          </a:xfrm>
        </p:spPr>
        <p:txBody>
          <a:bodyPr>
            <a:noAutofit/>
          </a:bodyPr>
          <a:lstStyle>
            <a:lvl1pPr>
              <a:defRPr sz="3200" b="1"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标题，</a:t>
            </a:r>
            <a:r>
              <a:rPr lang="en-US" altLang="zh-CN" dirty="0"/>
              <a:t>32</a:t>
            </a:r>
            <a:r>
              <a:rPr lang="zh-CN" altLang="en-US" dirty="0"/>
              <a:t>号，微软雅黑粗体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36" y="662071"/>
            <a:ext cx="8280000" cy="33387"/>
          </a:xfrm>
          <a:prstGeom prst="rect">
            <a:avLst/>
          </a:prstGeom>
        </p:spPr>
      </p:pic>
      <p:sp>
        <p:nvSpPr>
          <p:cNvPr id="13" name="文本占位符 12"/>
          <p:cNvSpPr>
            <a:spLocks noGrp="1"/>
          </p:cNvSpPr>
          <p:nvPr>
            <p:ph type="body" sz="quarter" idx="10" hasCustomPrompt="1"/>
          </p:nvPr>
        </p:nvSpPr>
        <p:spPr>
          <a:xfrm>
            <a:off x="428936" y="2147888"/>
            <a:ext cx="8266498" cy="847724"/>
          </a:xfrm>
        </p:spPr>
        <p:txBody>
          <a:bodyPr>
            <a:normAutofit/>
          </a:bodyPr>
          <a:lstStyle>
            <a:lvl1pPr marL="0" indent="0" algn="ctr">
              <a:buNone/>
              <a:defRPr sz="4800" b="0" i="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sz="4800" b="1" dirty="0"/>
              <a:t>章节标题</a:t>
            </a:r>
            <a:endParaRPr lang="zh-CN" altLang="en-US" dirty="0"/>
          </a:p>
        </p:txBody>
      </p:sp>
      <p:pic>
        <p:nvPicPr>
          <p:cNvPr id="8" name="Picture 4" descr="C:\Users\yyyy\Desktop\0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037" y="236457"/>
            <a:ext cx="788377" cy="33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36" y="662071"/>
            <a:ext cx="8280000" cy="33387"/>
          </a:xfrm>
          <a:prstGeom prst="rect">
            <a:avLst/>
          </a:prstGeom>
        </p:spPr>
      </p:pic>
      <p:sp>
        <p:nvSpPr>
          <p:cNvPr id="9" name="内容占位符 15"/>
          <p:cNvSpPr>
            <a:spLocks noGrp="1"/>
          </p:cNvSpPr>
          <p:nvPr>
            <p:ph sz="quarter" idx="10" hasCustomPrompt="1"/>
          </p:nvPr>
        </p:nvSpPr>
        <p:spPr>
          <a:xfrm>
            <a:off x="428936" y="1009650"/>
            <a:ext cx="4086308" cy="3695700"/>
          </a:xfrm>
        </p:spPr>
        <p:txBody>
          <a:bodyPr/>
          <a:lstStyle>
            <a:lvl1pPr>
              <a:lnSpc>
                <a:spcPct val="125000"/>
              </a:lnSpc>
              <a:defRPr sz="28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125000"/>
              </a:lnSpc>
              <a:defRPr sz="24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25000"/>
              </a:lnSpc>
              <a:defRPr sz="20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3pPr>
            <a:lvl4pPr marL="1028700" indent="0">
              <a:lnSpc>
                <a:spcPct val="125000"/>
              </a:lnSpc>
              <a:buNone/>
              <a:defRPr sz="1800"/>
            </a:lvl4pPr>
            <a:lvl5pPr marL="1371600" indent="0">
              <a:lnSpc>
                <a:spcPct val="125000"/>
              </a:lnSpc>
              <a:buNone/>
              <a:defRPr sz="1600"/>
            </a:lvl5pPr>
          </a:lstStyle>
          <a:p>
            <a:pPr lvl="0"/>
            <a:r>
              <a:rPr lang="zh-CN" altLang="en-US" dirty="0"/>
              <a:t>微软雅黑，</a:t>
            </a:r>
            <a:r>
              <a:rPr lang="en-US" altLang="zh-CN" dirty="0"/>
              <a:t>28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行距</a:t>
            </a:r>
            <a:r>
              <a:rPr lang="en-US" altLang="zh-CN" dirty="0"/>
              <a:t>1.25</a:t>
            </a:r>
            <a:endParaRPr lang="en-US" altLang="zh-CN" dirty="0"/>
          </a:p>
          <a:p>
            <a:pPr lvl="0"/>
            <a:r>
              <a:rPr lang="zh-CN" altLang="en-US" dirty="0"/>
              <a:t>正文第一级，</a:t>
            </a:r>
            <a:r>
              <a:rPr lang="en-US" altLang="zh-CN" dirty="0"/>
              <a:t>28</a:t>
            </a:r>
            <a:r>
              <a:rPr lang="zh-CN" altLang="en-US" dirty="0"/>
              <a:t>号</a:t>
            </a:r>
            <a:endParaRPr lang="en-US" altLang="zh-CN" dirty="0"/>
          </a:p>
          <a:p>
            <a:pPr lvl="1"/>
            <a:r>
              <a:rPr lang="zh-CN" altLang="en-US" dirty="0"/>
              <a:t>正文第二级，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  <a:p>
            <a:pPr lvl="2"/>
            <a:r>
              <a:rPr lang="zh-CN" altLang="en-US" dirty="0"/>
              <a:t>正文第三级，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0" name="内容占位符 15"/>
          <p:cNvSpPr>
            <a:spLocks noGrp="1"/>
          </p:cNvSpPr>
          <p:nvPr>
            <p:ph sz="quarter" idx="14" hasCustomPrompt="1"/>
          </p:nvPr>
        </p:nvSpPr>
        <p:spPr>
          <a:xfrm>
            <a:off x="4609126" y="1009650"/>
            <a:ext cx="4086308" cy="3695700"/>
          </a:xfrm>
        </p:spPr>
        <p:txBody>
          <a:bodyPr/>
          <a:lstStyle>
            <a:lvl1pPr>
              <a:lnSpc>
                <a:spcPct val="125000"/>
              </a:lnSpc>
              <a:defRPr sz="28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125000"/>
              </a:lnSpc>
              <a:defRPr sz="24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25000"/>
              </a:lnSpc>
              <a:defRPr sz="20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3pPr>
            <a:lvl4pPr marL="1028700" indent="0">
              <a:lnSpc>
                <a:spcPct val="125000"/>
              </a:lnSpc>
              <a:buNone/>
              <a:defRPr sz="1800"/>
            </a:lvl4pPr>
            <a:lvl5pPr marL="1371600" indent="0">
              <a:lnSpc>
                <a:spcPct val="125000"/>
              </a:lnSpc>
              <a:buNone/>
              <a:defRPr sz="1600"/>
            </a:lvl5pPr>
          </a:lstStyle>
          <a:p>
            <a:pPr lvl="0"/>
            <a:r>
              <a:rPr lang="zh-CN" altLang="en-US" dirty="0"/>
              <a:t>微软雅黑，</a:t>
            </a:r>
            <a:r>
              <a:rPr lang="en-US" altLang="zh-CN" dirty="0"/>
              <a:t>28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行距</a:t>
            </a:r>
            <a:r>
              <a:rPr lang="en-US" altLang="zh-CN" dirty="0"/>
              <a:t>1.25</a:t>
            </a:r>
            <a:endParaRPr lang="en-US" altLang="zh-CN" dirty="0"/>
          </a:p>
          <a:p>
            <a:pPr lvl="0"/>
            <a:r>
              <a:rPr lang="zh-CN" altLang="en-US" dirty="0"/>
              <a:t>正文第一级，</a:t>
            </a:r>
            <a:r>
              <a:rPr lang="en-US" altLang="zh-CN" dirty="0"/>
              <a:t>28</a:t>
            </a:r>
            <a:r>
              <a:rPr lang="zh-CN" altLang="en-US" dirty="0"/>
              <a:t>号</a:t>
            </a:r>
            <a:endParaRPr lang="en-US" altLang="zh-CN" dirty="0"/>
          </a:p>
          <a:p>
            <a:pPr lvl="1"/>
            <a:r>
              <a:rPr lang="zh-CN" altLang="en-US" dirty="0"/>
              <a:t>正文第二级，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  <a:p>
            <a:pPr lvl="2"/>
            <a:r>
              <a:rPr lang="zh-CN" altLang="en-US" dirty="0"/>
              <a:t>正文第三级，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pic>
        <p:nvPicPr>
          <p:cNvPr id="10" name="Picture 4" descr="C:\Users\yyyy\Desktop\0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037" y="236457"/>
            <a:ext cx="788377" cy="33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3493638" y="1009650"/>
            <a:ext cx="5201795" cy="3695699"/>
          </a:xfrm>
        </p:spPr>
        <p:txBody>
          <a:bodyPr>
            <a:normAutofit/>
          </a:bodyPr>
          <a:lstStyle>
            <a:lvl1pPr>
              <a:lnSpc>
                <a:spcPct val="125000"/>
              </a:lnSpc>
              <a:defRPr sz="28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zh-CN" altLang="en-US" dirty="0"/>
              <a:t>点击图标添加图片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36" y="662071"/>
            <a:ext cx="8280000" cy="33387"/>
          </a:xfrm>
          <a:prstGeom prst="rect">
            <a:avLst/>
          </a:prstGeom>
        </p:spPr>
      </p:pic>
      <p:sp>
        <p:nvSpPr>
          <p:cNvPr id="15" name="内容占位符 15"/>
          <p:cNvSpPr>
            <a:spLocks noGrp="1"/>
          </p:cNvSpPr>
          <p:nvPr>
            <p:ph sz="quarter" idx="10" hasCustomPrompt="1"/>
          </p:nvPr>
        </p:nvSpPr>
        <p:spPr>
          <a:xfrm>
            <a:off x="428936" y="1009650"/>
            <a:ext cx="2990538" cy="3695700"/>
          </a:xfrm>
        </p:spPr>
        <p:txBody>
          <a:bodyPr/>
          <a:lstStyle>
            <a:lvl1pPr>
              <a:lnSpc>
                <a:spcPct val="125000"/>
              </a:lnSpc>
              <a:defRPr sz="28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125000"/>
              </a:lnSpc>
              <a:defRPr sz="2400">
                <a:solidFill>
                  <a:schemeClr val="tx1">
                    <a:lumMod val="50000"/>
                  </a:schemeClr>
                </a:solidFill>
              </a:defRPr>
            </a:lvl2pPr>
            <a:lvl3pPr>
              <a:lnSpc>
                <a:spcPct val="125000"/>
              </a:lnSpc>
              <a:defRPr sz="2000">
                <a:solidFill>
                  <a:schemeClr val="tx1">
                    <a:lumMod val="50000"/>
                  </a:schemeClr>
                </a:solidFill>
              </a:defRPr>
            </a:lvl3pPr>
            <a:lvl4pPr marL="1028700" indent="0">
              <a:lnSpc>
                <a:spcPct val="125000"/>
              </a:lnSpc>
              <a:buNone/>
              <a:defRPr sz="1800"/>
            </a:lvl4pPr>
            <a:lvl5pPr marL="1371600" indent="0">
              <a:lnSpc>
                <a:spcPct val="125000"/>
              </a:lnSpc>
              <a:buNone/>
              <a:defRPr sz="1600"/>
            </a:lvl5pPr>
          </a:lstStyle>
          <a:p>
            <a:pPr lvl="0"/>
            <a:r>
              <a:rPr lang="zh-CN" altLang="en-US" dirty="0"/>
              <a:t>微软雅黑</a:t>
            </a:r>
            <a:endParaRPr lang="en-US" altLang="zh-CN" dirty="0"/>
          </a:p>
          <a:p>
            <a:pPr lvl="0"/>
            <a:r>
              <a:rPr lang="en-US" altLang="zh-CN" dirty="0"/>
              <a:t>28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行距</a:t>
            </a:r>
            <a:r>
              <a:rPr lang="en-US" altLang="zh-CN" dirty="0"/>
              <a:t>1.25</a:t>
            </a:r>
            <a:endParaRPr lang="en-US" altLang="zh-CN" dirty="0"/>
          </a:p>
          <a:p>
            <a:pPr lvl="0"/>
            <a:r>
              <a:rPr lang="zh-CN" altLang="en-US" dirty="0"/>
              <a:t>第一级，</a:t>
            </a:r>
            <a:r>
              <a:rPr lang="en-US" altLang="zh-CN" dirty="0"/>
              <a:t>28</a:t>
            </a:r>
            <a:r>
              <a:rPr lang="zh-CN" altLang="en-US" dirty="0"/>
              <a:t>号</a:t>
            </a:r>
            <a:endParaRPr lang="en-US" altLang="zh-CN" dirty="0"/>
          </a:p>
          <a:p>
            <a:pPr lvl="1"/>
            <a:r>
              <a:rPr lang="zh-CN" altLang="en-US" dirty="0"/>
              <a:t>第二级，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  <a:p>
            <a:pPr lvl="2"/>
            <a:r>
              <a:rPr lang="zh-CN" altLang="en-US" dirty="0"/>
              <a:t>第三级，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pic>
        <p:nvPicPr>
          <p:cNvPr id="9" name="Picture 4" descr="C:\Users\yyyy\Desktop\0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037" y="236457"/>
            <a:ext cx="788377" cy="33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36" y="662071"/>
            <a:ext cx="8280000" cy="33387"/>
          </a:xfrm>
          <a:prstGeom prst="rect">
            <a:avLst/>
          </a:prstGeom>
        </p:spPr>
      </p:pic>
      <p:pic>
        <p:nvPicPr>
          <p:cNvPr id="6" name="Picture 4" descr="C:\Users\yyyy\Desktop\0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037" y="236457"/>
            <a:ext cx="788377" cy="33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36" y="662071"/>
            <a:ext cx="8280000" cy="33387"/>
          </a:xfrm>
          <a:prstGeom prst="rect">
            <a:avLst/>
          </a:prstGeom>
        </p:spPr>
      </p:pic>
      <p:sp>
        <p:nvSpPr>
          <p:cNvPr id="11" name="内容占位符 15"/>
          <p:cNvSpPr>
            <a:spLocks noGrp="1"/>
          </p:cNvSpPr>
          <p:nvPr>
            <p:ph sz="quarter" idx="10" hasCustomPrompt="1"/>
          </p:nvPr>
        </p:nvSpPr>
        <p:spPr>
          <a:xfrm>
            <a:off x="428936" y="2770674"/>
            <a:ext cx="8263712" cy="1934676"/>
          </a:xfrm>
        </p:spPr>
        <p:txBody>
          <a:bodyPr anchor="t" anchorCtr="0"/>
          <a:lstStyle>
            <a:lvl1pPr algn="l">
              <a:lnSpc>
                <a:spcPct val="125000"/>
              </a:lnSpc>
              <a:defRPr sz="20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1pPr>
            <a:lvl2pPr algn="l">
              <a:lnSpc>
                <a:spcPct val="125000"/>
              </a:lnSpc>
              <a:defRPr sz="18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2pPr>
            <a:lvl3pPr algn="l">
              <a:lnSpc>
                <a:spcPct val="125000"/>
              </a:lnSpc>
              <a:defRPr sz="16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</a:defRPr>
            </a:lvl3pPr>
            <a:lvl4pPr marL="1028700" indent="0">
              <a:lnSpc>
                <a:spcPct val="125000"/>
              </a:lnSpc>
              <a:buNone/>
              <a:defRPr sz="1800"/>
            </a:lvl4pPr>
            <a:lvl5pPr marL="1371600" indent="0">
              <a:lnSpc>
                <a:spcPct val="125000"/>
              </a:lnSpc>
              <a:buNone/>
              <a:defRPr sz="1600"/>
            </a:lvl5pPr>
          </a:lstStyle>
          <a:p>
            <a:pPr lvl="0"/>
            <a:r>
              <a:rPr lang="zh-CN" altLang="en-US" dirty="0"/>
              <a:t>微软雅黑，</a:t>
            </a:r>
            <a:r>
              <a:rPr lang="en-US" altLang="zh-CN" dirty="0"/>
              <a:t>20</a:t>
            </a:r>
            <a:r>
              <a:rPr lang="zh-CN" altLang="en-US" dirty="0"/>
              <a:t>号，行距</a:t>
            </a:r>
            <a:r>
              <a:rPr lang="en-US" altLang="zh-CN" dirty="0"/>
              <a:t>1.25</a:t>
            </a:r>
            <a:endParaRPr lang="en-US" altLang="zh-CN" dirty="0"/>
          </a:p>
          <a:p>
            <a:pPr lvl="0"/>
            <a:r>
              <a:rPr lang="zh-CN" altLang="en-US" dirty="0"/>
              <a:t>正文第一级，</a:t>
            </a:r>
            <a:r>
              <a:rPr lang="en-US" altLang="zh-CN" dirty="0"/>
              <a:t>20</a:t>
            </a:r>
            <a:r>
              <a:rPr lang="zh-CN" altLang="en-US" dirty="0"/>
              <a:t>号</a:t>
            </a:r>
            <a:endParaRPr lang="en-US" altLang="zh-CN" dirty="0"/>
          </a:p>
          <a:p>
            <a:pPr lvl="1"/>
            <a:r>
              <a:rPr lang="zh-CN" altLang="en-US" dirty="0"/>
              <a:t>正文第二级，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  <a:p>
            <a:pPr lvl="2"/>
            <a:r>
              <a:rPr lang="zh-CN" altLang="en-US" dirty="0"/>
              <a:t>正文第三级，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pic>
        <p:nvPicPr>
          <p:cNvPr id="7" name="Picture 4" descr="C:\Users\yyyy\Desktop\00.png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7037" y="236457"/>
            <a:ext cx="788377" cy="33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表格占位符 2" descr="说明" title="提示"/>
          <p:cNvSpPr>
            <a:spLocks noGrp="1"/>
          </p:cNvSpPr>
          <p:nvPr>
            <p:ph type="tbl" sz="quarter" idx="13"/>
          </p:nvPr>
        </p:nvSpPr>
        <p:spPr>
          <a:xfrm>
            <a:off x="428625" y="1005960"/>
            <a:ext cx="8264525" cy="1454211"/>
          </a:xfrm>
        </p:spPr>
        <p:txBody>
          <a:bodyPr numCol="1" anchor="ctr" anchorCtr="0">
            <a:noAutofit/>
          </a:bodyPr>
          <a:lstStyle>
            <a:lvl1pPr marL="0" indent="0">
              <a:buNone/>
              <a:defRPr sz="2000" b="0"/>
            </a:lvl1pPr>
          </a:lstStyle>
          <a:p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428625" y="149503"/>
            <a:ext cx="7171298" cy="527037"/>
          </a:xfrm>
        </p:spPr>
        <p:txBody>
          <a:bodyPr>
            <a:noAutofit/>
          </a:bodyPr>
          <a:lstStyle>
            <a:lvl1pPr>
              <a:defRPr sz="3200" b="1">
                <a:latin typeface="+mn-ea"/>
                <a:ea typeface="+mn-ea"/>
              </a:defRPr>
            </a:lvl1pPr>
          </a:lstStyle>
          <a:p>
            <a:r>
              <a:rPr lang="zh-CN" altLang="en-US" dirty="0"/>
              <a:t>标题，</a:t>
            </a:r>
            <a:r>
              <a:rPr lang="en-US" altLang="zh-CN" dirty="0"/>
              <a:t>32</a:t>
            </a:r>
            <a:r>
              <a:rPr lang="zh-CN" altLang="en-US" dirty="0"/>
              <a:t>号，微软雅黑粗体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8400" y="151200"/>
            <a:ext cx="7171200" cy="5256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标题，</a:t>
            </a:r>
            <a:r>
              <a:rPr lang="en-US" altLang="zh-CN" dirty="0"/>
              <a:t>32</a:t>
            </a:r>
            <a:r>
              <a:rPr lang="zh-CN" altLang="en-US" dirty="0"/>
              <a:t>号，微软雅黑粗体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EAD1C-3443-4852-A71C-5AB4436F04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FEC63-FBB7-4837-95DB-348E6D28837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0.xml"/><Relationship Id="rId2" Type="http://schemas.openxmlformats.org/officeDocument/2006/relationships/image" Target="../media/image24.png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226060" y="1382395"/>
            <a:ext cx="8649335" cy="793750"/>
          </a:xfrm>
        </p:spPr>
        <p:txBody>
          <a:bodyPr>
            <a:normAutofit/>
          </a:bodyPr>
          <a:lstStyle/>
          <a:p>
            <a:pPr algn="l"/>
            <a:r>
              <a:rPr lang="zh-CN" altLang="en-US" sz="4000" dirty="0"/>
              <a:t>浏览器渲染原理</a:t>
            </a:r>
            <a:r>
              <a:rPr lang="en-US" altLang="zh-CN" sz="4000" dirty="0"/>
              <a:t>&amp;</a:t>
            </a:r>
            <a:r>
              <a:rPr lang="zh-CN" altLang="en-US" sz="4000" dirty="0"/>
              <a:t>页面性能优化实践</a:t>
            </a:r>
            <a:endParaRPr lang="zh-CN" altLang="en-US" sz="4000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1"/>
          </p:nvPr>
        </p:nvSpPr>
        <p:spPr>
          <a:xfrm>
            <a:off x="5346129" y="2481580"/>
            <a:ext cx="3706495" cy="543560"/>
          </a:xfrm>
        </p:spPr>
        <p:txBody>
          <a:bodyPr/>
          <a:lstStyle/>
          <a:p>
            <a:pPr algn="r"/>
            <a:r>
              <a:rPr lang="zh-CN" altLang="en-US" sz="2400" dirty="0"/>
              <a:t>陈会能</a:t>
            </a:r>
            <a:endParaRPr lang="zh-CN" altLang="en-US" dirty="0"/>
          </a:p>
        </p:txBody>
      </p:sp>
      <p:pic>
        <p:nvPicPr>
          <p:cNvPr id="2" name="图片 1" descr="签到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0740" y="3417570"/>
            <a:ext cx="1625600" cy="1625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浏览器渲染原理：</a:t>
            </a: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内核分类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pic>
        <p:nvPicPr>
          <p:cNvPr id="2" name="图片 1" descr="unnam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9865" y="1856740"/>
            <a:ext cx="1438910" cy="1438910"/>
          </a:xfrm>
          <a:prstGeom prst="rect">
            <a:avLst/>
          </a:prstGeom>
        </p:spPr>
      </p:pic>
      <p:pic>
        <p:nvPicPr>
          <p:cNvPr id="5" name="图片 4" descr="0_I-8CPuSMOLxXmCT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1955" y="1335405"/>
            <a:ext cx="4726305" cy="24809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浏览器渲染原理：</a:t>
            </a: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工作流程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pic>
        <p:nvPicPr>
          <p:cNvPr id="10" name="图片 9" descr="html-css-js-icon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7230" y="885190"/>
            <a:ext cx="4588510" cy="37217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浏览器渲染原理：</a:t>
            </a: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工作流程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pic>
        <p:nvPicPr>
          <p:cNvPr id="8" name="图片 7" descr="浏览器工作流程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020" y="1085850"/>
            <a:ext cx="9210040" cy="346011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浏览器渲染原理：</a:t>
            </a: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工作流程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4" name="内容占位符 3"/>
          <p:cNvSpPr/>
          <p:nvPr>
            <p:ph sz="quarter" idx="10"/>
          </p:nvPr>
        </p:nvSpPr>
        <p:spPr>
          <a:xfrm>
            <a:off x="428625" y="628650"/>
            <a:ext cx="8404860" cy="1142365"/>
          </a:xfrm>
        </p:spPr>
        <p:txBody>
          <a:bodyPr>
            <a:normAutofit/>
          </a:bodyPr>
          <a:p>
            <a:pPr marL="0" indent="0">
              <a:buNone/>
            </a:pPr>
            <a:r>
              <a:rPr lang="en-US" altLang="zh-CN" sz="2400" b="1"/>
              <a:t>parse(</a:t>
            </a:r>
            <a:r>
              <a:rPr lang="zh-CN" altLang="en-US" sz="2400" b="1"/>
              <a:t>解析</a:t>
            </a:r>
            <a:r>
              <a:rPr lang="en-US" altLang="zh-CN" sz="2400" b="1"/>
              <a:t>)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生成</a:t>
            </a: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DOM Tree</a:t>
            </a:r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和</a:t>
            </a: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CSSOM</a:t>
            </a:r>
            <a:endParaRPr lang="en-US" altLang="zh-CN" sz="2000"/>
          </a:p>
          <a:p>
            <a:pPr marL="0" indent="0">
              <a:buNone/>
            </a:pPr>
            <a:endParaRPr lang="en-US" altLang="zh-CN" sz="2000"/>
          </a:p>
        </p:txBody>
      </p:sp>
      <p:sp>
        <p:nvSpPr>
          <p:cNvPr id="2" name="内容占位符 3"/>
          <p:cNvSpPr/>
          <p:nvPr/>
        </p:nvSpPr>
        <p:spPr>
          <a:xfrm>
            <a:off x="410210" y="1675765"/>
            <a:ext cx="8323580" cy="114490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/>
              <a:t>contruct(</a:t>
            </a:r>
            <a:r>
              <a:rPr lang="zh-CN" altLang="en-US" sz="2400" b="1"/>
              <a:t>构造</a:t>
            </a:r>
            <a:r>
              <a:rPr lang="en-US" altLang="zh-CN" sz="2400" b="1"/>
              <a:t>)</a:t>
            </a:r>
            <a:endParaRPr lang="zh-CN" altLang="en-US" b="1"/>
          </a:p>
          <a:p>
            <a:pPr marL="0" indent="0">
              <a:buNone/>
            </a:pPr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将</a:t>
            </a: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DOM Tree</a:t>
            </a:r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和</a:t>
            </a: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CSSOM</a:t>
            </a:r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合成</a:t>
            </a: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Render Tree</a:t>
            </a:r>
            <a:endParaRPr lang="en-US" altLang="zh-CN"/>
          </a:p>
          <a:p>
            <a:pPr marL="0" indent="0">
              <a:buNone/>
            </a:pPr>
            <a:endParaRPr lang="zh-CN" altLang="en-US" sz="2000"/>
          </a:p>
        </p:txBody>
      </p:sp>
      <p:sp>
        <p:nvSpPr>
          <p:cNvPr id="6" name="内容占位符 3"/>
          <p:cNvSpPr/>
          <p:nvPr/>
        </p:nvSpPr>
        <p:spPr>
          <a:xfrm>
            <a:off x="410210" y="3858895"/>
            <a:ext cx="8404860" cy="1142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/>
              <a:t>paint(</a:t>
            </a:r>
            <a:r>
              <a:rPr lang="zh-CN" altLang="en-US" sz="2400" b="1"/>
              <a:t>绘制</a:t>
            </a:r>
            <a:r>
              <a:rPr lang="en-US" altLang="zh-CN" sz="2400" b="1"/>
              <a:t>)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调用浏览器</a:t>
            </a: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</a:rPr>
              <a:t>UI</a:t>
            </a:r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后台接口，呈现</a:t>
            </a: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Render Tree</a:t>
            </a:r>
            <a:endParaRPr lang="en-US" altLang="zh-CN" sz="2000"/>
          </a:p>
          <a:p>
            <a:pPr marL="0" indent="0">
              <a:buNone/>
            </a:pPr>
            <a:endParaRPr lang="en-US" altLang="zh-CN" sz="2000"/>
          </a:p>
        </p:txBody>
      </p:sp>
      <p:sp>
        <p:nvSpPr>
          <p:cNvPr id="5" name="内容占位符 3"/>
          <p:cNvSpPr/>
          <p:nvPr/>
        </p:nvSpPr>
        <p:spPr>
          <a:xfrm>
            <a:off x="421640" y="2755900"/>
            <a:ext cx="8404860" cy="114236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/>
              <a:t>layout(</a:t>
            </a:r>
            <a:r>
              <a:rPr lang="zh-CN" altLang="en-US" sz="2400" b="1"/>
              <a:t>布局</a:t>
            </a:r>
            <a:r>
              <a:rPr lang="en-US" altLang="zh-CN" sz="2400" b="1"/>
              <a:t>)</a:t>
            </a:r>
            <a:endParaRPr lang="zh-CN" altLang="en-US" sz="2000"/>
          </a:p>
          <a:p>
            <a:pPr marL="0" indent="0">
              <a:buNone/>
            </a:pPr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对</a:t>
            </a: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Render Tree</a:t>
            </a:r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进行布局，遍历计算设置</a:t>
            </a:r>
            <a:r>
              <a:rPr lang="en-US" altLang="zh-CN" sz="20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Render Tree</a:t>
            </a:r>
            <a:r>
              <a:rPr lang="zh-CN" altLang="en-US" sz="20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节点的大小和位置</a:t>
            </a:r>
            <a:endParaRPr lang="en-US" altLang="zh-CN" sz="2000"/>
          </a:p>
          <a:p>
            <a:pPr marL="0" indent="0">
              <a:buNone/>
            </a:pPr>
            <a:endParaRPr lang="en-US" altLang="zh-CN" sz="2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浏览器渲染原理：</a:t>
            </a:r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Reflow &amp; Repaint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6" name="内容占位符 5"/>
          <p:cNvSpPr/>
          <p:nvPr>
            <p:ph sz="quarter" idx="10"/>
          </p:nvPr>
        </p:nvSpPr>
        <p:spPr>
          <a:xfrm>
            <a:off x="428625" y="788670"/>
            <a:ext cx="8301355" cy="55562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400" b="1">
                <a:sym typeface="+mn-ea"/>
              </a:rPr>
              <a:t>Reflow</a:t>
            </a:r>
            <a:r>
              <a:rPr lang="en-US" sz="2400" b="1" dirty="0">
                <a:sym typeface="+mn-ea"/>
              </a:rPr>
              <a:t>-</a:t>
            </a:r>
            <a:r>
              <a:rPr lang="zh-CN" altLang="en-US" sz="2400" b="1" dirty="0">
                <a:sym typeface="+mn-ea"/>
              </a:rPr>
              <a:t>回流</a:t>
            </a:r>
            <a:endParaRPr lang="zh-CN" altLang="en-US" sz="2400" b="1" dirty="0">
              <a:sym typeface="+mn-ea"/>
            </a:endParaRPr>
          </a:p>
        </p:txBody>
      </p:sp>
      <p:sp>
        <p:nvSpPr>
          <p:cNvPr id="7" name="内容占位符 5"/>
          <p:cNvSpPr/>
          <p:nvPr/>
        </p:nvSpPr>
        <p:spPr>
          <a:xfrm>
            <a:off x="520065" y="1430020"/>
            <a:ext cx="8335010" cy="5924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sz="2000">
                <a:sym typeface="+mn-ea"/>
              </a:rPr>
              <a:t>当渲染器因</a:t>
            </a:r>
            <a:r>
              <a:rPr sz="2000">
                <a:solidFill>
                  <a:srgbClr val="FF0000"/>
                </a:solidFill>
                <a:sym typeface="+mn-ea"/>
              </a:rPr>
              <a:t>尺寸</a:t>
            </a:r>
            <a:r>
              <a:rPr sz="2000">
                <a:sym typeface="+mn-ea"/>
              </a:rPr>
              <a:t>、</a:t>
            </a:r>
            <a:r>
              <a:rPr lang="zh-CN" sz="2000">
                <a:solidFill>
                  <a:srgbClr val="FF0000"/>
                </a:solidFill>
                <a:sym typeface="+mn-ea"/>
              </a:rPr>
              <a:t>位置</a:t>
            </a:r>
            <a:r>
              <a:rPr sz="2000">
                <a:sym typeface="+mn-ea"/>
              </a:rPr>
              <a:t>、</a:t>
            </a:r>
            <a:r>
              <a:rPr sz="2000">
                <a:solidFill>
                  <a:srgbClr val="FF0000"/>
                </a:solidFill>
                <a:sym typeface="+mn-ea"/>
              </a:rPr>
              <a:t>隐藏</a:t>
            </a:r>
            <a:r>
              <a:rPr sz="2000">
                <a:sym typeface="+mn-ea"/>
              </a:rPr>
              <a:t>等</a:t>
            </a:r>
            <a:r>
              <a:rPr lang="zh-CN" sz="2000">
                <a:sym typeface="+mn-ea"/>
              </a:rPr>
              <a:t>属性</a:t>
            </a:r>
            <a:r>
              <a:rPr sz="2000">
                <a:sym typeface="+mn-ea"/>
              </a:rPr>
              <a:t>改变</a:t>
            </a:r>
            <a:r>
              <a:rPr lang="zh-CN" sz="2000">
                <a:sym typeface="+mn-ea"/>
              </a:rPr>
              <a:t>，需重新构建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Render Tree</a:t>
            </a:r>
            <a:endParaRPr lang="en-US" altLang="zh-CN" sz="2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内容占位符 5"/>
          <p:cNvSpPr/>
          <p:nvPr/>
        </p:nvSpPr>
        <p:spPr>
          <a:xfrm>
            <a:off x="428625" y="2320925"/>
            <a:ext cx="8301355" cy="5556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>
                <a:sym typeface="+mn-ea"/>
              </a:rPr>
              <a:t>Repaint</a:t>
            </a:r>
            <a:r>
              <a:rPr lang="en-US" sz="2400" b="1" dirty="0">
                <a:sym typeface="+mn-ea"/>
              </a:rPr>
              <a:t>-</a:t>
            </a:r>
            <a:r>
              <a:rPr lang="zh-CN" altLang="en-US" sz="2400" b="1" dirty="0">
                <a:sym typeface="+mn-ea"/>
              </a:rPr>
              <a:t>重绘</a:t>
            </a:r>
            <a:endParaRPr lang="zh-CN" altLang="en-US" sz="2400" b="1" dirty="0">
              <a:sym typeface="+mn-ea"/>
            </a:endParaRPr>
          </a:p>
        </p:txBody>
      </p:sp>
      <p:sp>
        <p:nvSpPr>
          <p:cNvPr id="13" name="内容占位符 5"/>
          <p:cNvSpPr/>
          <p:nvPr/>
        </p:nvSpPr>
        <p:spPr>
          <a:xfrm>
            <a:off x="520065" y="2979420"/>
            <a:ext cx="8335010" cy="5924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>
                <a:sym typeface="+mn-ea"/>
              </a:rPr>
              <a:t>当渲染器的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视觉属性</a:t>
            </a:r>
            <a:r>
              <a:rPr lang="zh-CN" altLang="en-US" sz="2000">
                <a:sym typeface="+mn-ea"/>
              </a:rPr>
              <a:t>发生改变，需将新的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Render Tree</a:t>
            </a:r>
            <a:r>
              <a:rPr lang="zh-CN" altLang="en-US" sz="2000">
                <a:sym typeface="+mn-ea"/>
              </a:rPr>
              <a:t>显示到屏幕上</a:t>
            </a:r>
            <a:endParaRPr lang="zh-CN" altLang="en-US" sz="2000"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浏览器渲染原理：</a:t>
            </a:r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Reflow &amp; Repaint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6" name="内容占位符 5"/>
          <p:cNvSpPr/>
          <p:nvPr>
            <p:ph sz="quarter" idx="10"/>
          </p:nvPr>
        </p:nvSpPr>
        <p:spPr>
          <a:xfrm>
            <a:off x="428625" y="788670"/>
            <a:ext cx="8301355" cy="55562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400" b="1">
                <a:solidFill>
                  <a:srgbClr val="FF0000"/>
                </a:solidFill>
                <a:sym typeface="+mn-ea"/>
              </a:rPr>
              <a:t>Reflow</a:t>
            </a:r>
            <a:r>
              <a:rPr lang="zh-CN" altLang="en-US" sz="2400" b="1">
                <a:solidFill>
                  <a:srgbClr val="FF0000"/>
                </a:solidFill>
                <a:sym typeface="+mn-ea"/>
              </a:rPr>
              <a:t>（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回流）</a:t>
            </a:r>
            <a:r>
              <a:rPr lang="zh-CN" altLang="en-US" sz="2400" b="1" dirty="0">
                <a:sym typeface="+mn-ea"/>
              </a:rPr>
              <a:t>会触发</a:t>
            </a: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Repaint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（重绘）</a:t>
            </a:r>
            <a:r>
              <a:rPr lang="zh-CN" altLang="en-US" sz="2400" b="1" dirty="0">
                <a:sym typeface="+mn-ea"/>
              </a:rPr>
              <a:t>吗？</a:t>
            </a:r>
            <a:endParaRPr lang="zh-CN" altLang="en-US" sz="2400" b="1" dirty="0">
              <a:sym typeface="+mn-ea"/>
            </a:endParaRPr>
          </a:p>
        </p:txBody>
      </p:sp>
      <p:sp>
        <p:nvSpPr>
          <p:cNvPr id="2" name="内容占位符 5"/>
          <p:cNvSpPr/>
          <p:nvPr/>
        </p:nvSpPr>
        <p:spPr>
          <a:xfrm>
            <a:off x="532765" y="1452245"/>
            <a:ext cx="8301355" cy="5556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A 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会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4" name="内容占位符 5"/>
          <p:cNvSpPr/>
          <p:nvPr/>
        </p:nvSpPr>
        <p:spPr>
          <a:xfrm>
            <a:off x="532765" y="2118995"/>
            <a:ext cx="8301355" cy="5556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B 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不会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浏览器渲染原理：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引起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Reflow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的属性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&amp;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方法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2" name="内容占位符 5"/>
          <p:cNvSpPr/>
          <p:nvPr/>
        </p:nvSpPr>
        <p:spPr>
          <a:xfrm>
            <a:off x="428625" y="868045"/>
            <a:ext cx="8312785" cy="54419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400" b="1" dirty="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58520" y="1181100"/>
            <a:ext cx="77533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bg2">
                    <a:lumMod val="50000"/>
                  </a:schemeClr>
                </a:solidFill>
              </a:rPr>
              <a:t>width</a:t>
            </a:r>
            <a:endParaRPr lang="en-US" altLang="zh-CN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889760" y="1181100"/>
            <a:ext cx="87376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bg2">
                    <a:lumMod val="50000"/>
                  </a:schemeClr>
                </a:solidFill>
              </a:rPr>
              <a:t>height</a:t>
            </a:r>
            <a:endParaRPr lang="en-US" altLang="zh-CN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31795" y="1181100"/>
            <a:ext cx="95821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bg2">
                    <a:lumMod val="50000"/>
                  </a:schemeClr>
                </a:solidFill>
              </a:rPr>
              <a:t>margin</a:t>
            </a:r>
            <a:endParaRPr lang="en-US" altLang="zh-CN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244340" y="1181100"/>
            <a:ext cx="108521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bg2">
                    <a:lumMod val="50000"/>
                  </a:schemeClr>
                </a:solidFill>
              </a:rPr>
              <a:t>padding</a:t>
            </a:r>
            <a:endParaRPr lang="en-US" altLang="zh-CN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41340" y="1181100"/>
            <a:ext cx="97282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bg2">
                    <a:lumMod val="50000"/>
                  </a:schemeClr>
                </a:solidFill>
              </a:rPr>
              <a:t>display</a:t>
            </a:r>
            <a:endParaRPr lang="en-US" altLang="zh-CN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965950" y="1181100"/>
            <a:ext cx="105727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bg2">
                    <a:lumMod val="50000"/>
                  </a:schemeClr>
                </a:solidFill>
              </a:rPr>
              <a:t>position</a:t>
            </a:r>
            <a:endParaRPr lang="en-US" altLang="zh-CN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305560" y="1891030"/>
            <a:ext cx="142430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bg2">
                    <a:lumMod val="50000"/>
                  </a:schemeClr>
                </a:solidFill>
              </a:rPr>
              <a:t>clientWidth</a:t>
            </a:r>
            <a:endParaRPr lang="en-US" altLang="zh-CN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955925" y="1891030"/>
            <a:ext cx="150876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sym typeface="+mn-ea"/>
              </a:rPr>
              <a:t>clientHeight</a:t>
            </a:r>
            <a:endParaRPr lang="en-US" altLang="zh-CN" sz="2000">
              <a:solidFill>
                <a:schemeClr val="bg2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91380" y="1891030"/>
            <a:ext cx="121221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bg2">
                    <a:lumMod val="50000"/>
                  </a:schemeClr>
                </a:solidFill>
              </a:rPr>
              <a:t>clientTop</a:t>
            </a:r>
            <a:endParaRPr lang="en-US" altLang="zh-CN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6088380" y="1891030"/>
            <a:ext cx="119824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sym typeface="+mn-ea"/>
              </a:rPr>
              <a:t>clientLeft</a:t>
            </a:r>
            <a:endParaRPr lang="en-US" altLang="zh-CN" sz="2000">
              <a:solidFill>
                <a:schemeClr val="bg2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985645" y="2555240"/>
            <a:ext cx="150876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sym typeface="+mn-ea"/>
              </a:rPr>
              <a:t>scrollHeight</a:t>
            </a:r>
            <a:endParaRPr lang="en-US" altLang="zh-CN" sz="2000">
              <a:solidFill>
                <a:schemeClr val="bg2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3721100" y="2555240"/>
            <a:ext cx="121221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sym typeface="+mn-ea"/>
              </a:rPr>
              <a:t>scroll</a:t>
            </a:r>
            <a:r>
              <a:rPr lang="en-US" altLang="zh-CN" sz="2000">
                <a:solidFill>
                  <a:schemeClr val="bg2">
                    <a:lumMod val="50000"/>
                  </a:schemeClr>
                </a:solidFill>
              </a:rPr>
              <a:t>Top</a:t>
            </a:r>
            <a:endParaRPr lang="en-US" altLang="zh-CN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118100" y="2555240"/>
            <a:ext cx="119824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sym typeface="+mn-ea"/>
              </a:rPr>
              <a:t>scrollLeft</a:t>
            </a:r>
            <a:endParaRPr lang="en-US" altLang="zh-CN" sz="2000">
              <a:solidFill>
                <a:schemeClr val="bg2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3411855" y="3933190"/>
            <a:ext cx="191770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sym typeface="+mn-ea"/>
              </a:rPr>
              <a:t>scrollIntoView()</a:t>
            </a:r>
            <a:endParaRPr lang="en-US" altLang="zh-CN" sz="2000">
              <a:solidFill>
                <a:schemeClr val="bg2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3011805" y="3219450"/>
            <a:ext cx="294703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sym typeface="+mn-ea"/>
              </a:rPr>
              <a:t>getBoundingClientRect</a:t>
            </a:r>
            <a:r>
              <a:rPr lang="en-US" altLang="zh-CN" sz="2000">
                <a:solidFill>
                  <a:schemeClr val="bg2">
                    <a:lumMod val="50000"/>
                  </a:schemeClr>
                </a:solidFill>
              </a:rPr>
              <a:t>()</a:t>
            </a:r>
            <a:endParaRPr lang="en-US" altLang="zh-CN" sz="200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浏览器渲染原理：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引起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Repaint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的属性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&amp;</a:t>
            </a:r>
            <a:r>
              <a: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方法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5310" y="1226185"/>
            <a:ext cx="73279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bg2">
                    <a:lumMod val="50000"/>
                  </a:schemeClr>
                </a:solidFill>
              </a:rPr>
              <a:t>color</a:t>
            </a:r>
            <a:endParaRPr lang="en-US" altLang="zh-CN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06550" y="1226185"/>
            <a:ext cx="152209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bg2">
                    <a:lumMod val="50000"/>
                  </a:schemeClr>
                </a:solidFill>
              </a:rPr>
              <a:t>border-style</a:t>
            </a:r>
            <a:endParaRPr lang="en-US" altLang="zh-CN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412490" y="1226185"/>
            <a:ext cx="105791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bg2">
                    <a:lumMod val="50000"/>
                  </a:schemeClr>
                </a:solidFill>
              </a:rPr>
              <a:t>visibility</a:t>
            </a:r>
            <a:endParaRPr lang="en-US" altLang="zh-CN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98060" y="1226185"/>
            <a:ext cx="150812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bg2">
                    <a:lumMod val="50000"/>
                  </a:schemeClr>
                </a:solidFill>
              </a:rPr>
              <a:t>background</a:t>
            </a:r>
            <a:endParaRPr lang="en-US" altLang="zh-CN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682740" y="1226185"/>
            <a:ext cx="186055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bg2">
                    <a:lumMod val="50000"/>
                  </a:schemeClr>
                </a:solidFill>
              </a:rPr>
              <a:t>text-decoration</a:t>
            </a:r>
            <a:endParaRPr lang="en-US" altLang="zh-CN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936750" y="1936115"/>
            <a:ext cx="93027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bg2">
                    <a:lumMod val="50000"/>
                  </a:schemeClr>
                </a:solidFill>
              </a:rPr>
              <a:t>outline</a:t>
            </a:r>
            <a:endParaRPr lang="en-US" altLang="zh-CN" sz="20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3180715" y="1936115"/>
            <a:ext cx="1691005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2000">
                <a:solidFill>
                  <a:schemeClr val="bg2">
                    <a:lumMod val="50000"/>
                  </a:schemeClr>
                </a:solidFill>
                <a:sym typeface="+mn-ea"/>
              </a:rPr>
              <a:t>border-radius</a:t>
            </a:r>
            <a:endParaRPr lang="en-US" altLang="zh-CN" sz="2000">
              <a:solidFill>
                <a:schemeClr val="bg2">
                  <a:lumMod val="50000"/>
                </a:schemeClr>
              </a:solidFill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076825" y="1936115"/>
            <a:ext cx="1550670" cy="3987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000">
                <a:solidFill>
                  <a:schemeClr val="bg2">
                    <a:lumMod val="50000"/>
                  </a:schemeClr>
                </a:solidFill>
              </a:rPr>
              <a:t>box-shadow</a:t>
            </a:r>
            <a:endParaRPr lang="en-US" altLang="zh-CN" sz="2000">
              <a:solidFill>
                <a:schemeClr val="bg2">
                  <a:lumMod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浏览器渲染原理：</a:t>
            </a:r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Reflow &amp; Repaint</a:t>
            </a:r>
            <a:endParaRPr lang="en-US" altLang="zh-CN" sz="2400" dirty="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6" name="内容占位符 5"/>
          <p:cNvSpPr/>
          <p:nvPr>
            <p:ph sz="quarter" idx="10"/>
          </p:nvPr>
        </p:nvSpPr>
        <p:spPr>
          <a:xfrm>
            <a:off x="428625" y="788670"/>
            <a:ext cx="8301355" cy="55562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400" b="1" dirty="0">
                <a:sym typeface="+mn-ea"/>
              </a:rPr>
              <a:t>哪些属性不会触发</a:t>
            </a: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Reflow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（回流）</a:t>
            </a:r>
            <a:r>
              <a:rPr lang="zh-CN" altLang="en-US" sz="2400" b="1" dirty="0">
                <a:sym typeface="+mn-ea"/>
              </a:rPr>
              <a:t>？</a:t>
            </a:r>
            <a:endParaRPr lang="zh-CN" altLang="en-US" sz="2400" b="1" dirty="0">
              <a:sym typeface="+mn-ea"/>
            </a:endParaRPr>
          </a:p>
        </p:txBody>
      </p:sp>
      <p:sp>
        <p:nvSpPr>
          <p:cNvPr id="2" name="内容占位符 5"/>
          <p:cNvSpPr/>
          <p:nvPr/>
        </p:nvSpPr>
        <p:spPr>
          <a:xfrm>
            <a:off x="532765" y="1452245"/>
            <a:ext cx="8301355" cy="5556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A width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4" name="内容占位符 5"/>
          <p:cNvSpPr/>
          <p:nvPr/>
        </p:nvSpPr>
        <p:spPr>
          <a:xfrm>
            <a:off x="532765" y="2118995"/>
            <a:ext cx="8301355" cy="5556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B clientWidth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5" name="内容占位符 5"/>
          <p:cNvSpPr/>
          <p:nvPr/>
        </p:nvSpPr>
        <p:spPr>
          <a:xfrm>
            <a:off x="532765" y="2884805"/>
            <a:ext cx="8301355" cy="5556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C display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7" name="内容占位符 5"/>
          <p:cNvSpPr/>
          <p:nvPr/>
        </p:nvSpPr>
        <p:spPr>
          <a:xfrm>
            <a:off x="532765" y="3731260"/>
            <a:ext cx="8301355" cy="5556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D </a:t>
            </a:r>
            <a:r>
              <a:rPr lang="en-US" altLang="zh-CN" sz="2400" b="1">
                <a:solidFill>
                  <a:schemeClr val="bg2">
                    <a:lumMod val="50000"/>
                  </a:schemeClr>
                </a:solidFill>
                <a:sym typeface="+mn-ea"/>
              </a:rPr>
              <a:t>visibility</a:t>
            </a:r>
            <a:endParaRPr lang="en-US" altLang="zh-CN" sz="2400" b="1" dirty="0">
              <a:solidFill>
                <a:schemeClr val="bg2">
                  <a:lumMod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浏览器渲染原理：</a:t>
            </a: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阻塞渲染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7" name="内容占位符 5"/>
          <p:cNvSpPr/>
          <p:nvPr/>
        </p:nvSpPr>
        <p:spPr>
          <a:xfrm>
            <a:off x="428625" y="855345"/>
            <a:ext cx="8349615" cy="11512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2000">
                <a:sym typeface="+mn-ea"/>
              </a:rPr>
              <a:t>JavaScript阻塞渲染，浏览器遇到script标签，会唤醒JavaScript的解释器，暂停HTML解析，等待JavaScript加载并执行完毕。</a:t>
            </a:r>
            <a:endParaRPr sz="2000">
              <a:sym typeface="+mn-ea"/>
            </a:endParaRPr>
          </a:p>
        </p:txBody>
      </p:sp>
      <p:sp>
        <p:nvSpPr>
          <p:cNvPr id="4" name="内容占位符 5"/>
          <p:cNvSpPr/>
          <p:nvPr/>
        </p:nvSpPr>
        <p:spPr>
          <a:xfrm>
            <a:off x="397510" y="2006600"/>
            <a:ext cx="8349615" cy="115125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sz="2000">
                <a:sym typeface="+mn-ea"/>
              </a:rPr>
              <a:t>JavaScript引入让情况变得复杂，JS可能会去修改DOM和CSSOM，而CSSOM需要完成构建才能被JS调用，CSS文件加载</a:t>
            </a:r>
            <a:r>
              <a:rPr lang="zh-CN" sz="2000">
                <a:sym typeface="+mn-ea"/>
              </a:rPr>
              <a:t>也会</a:t>
            </a:r>
            <a:r>
              <a:rPr sz="2000">
                <a:sym typeface="+mn-ea"/>
              </a:rPr>
              <a:t>间接阻塞渲染。</a:t>
            </a:r>
            <a:endParaRPr sz="2000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主题</a:t>
            </a:r>
            <a:r>
              <a:rPr lang="en-US" altLang="zh-CN" dirty="0"/>
              <a:t>&amp;</a:t>
            </a:r>
            <a:r>
              <a:rPr lang="zh-CN" altLang="en-US" dirty="0"/>
              <a:t>目标</a:t>
            </a:r>
            <a:endParaRPr lang="zh-CN" altLang="en-US" dirty="0"/>
          </a:p>
        </p:txBody>
      </p:sp>
      <p:sp>
        <p:nvSpPr>
          <p:cNvPr id="2" name="内容占位符 1"/>
          <p:cNvSpPr/>
          <p:nvPr>
            <p:ph sz="quarter" idx="10"/>
          </p:nvPr>
        </p:nvSpPr>
        <p:spPr>
          <a:xfrm>
            <a:off x="427355" y="788670"/>
            <a:ext cx="8370570" cy="4029710"/>
          </a:xfrm>
        </p:spPr>
        <p:txBody>
          <a:bodyPr>
            <a:noAutofit/>
          </a:bodyPr>
          <a:p>
            <a:pPr marL="0" indent="0">
              <a:buNone/>
            </a:pPr>
            <a:r>
              <a:rPr lang="zh-CN" altLang="en-US" sz="2400" b="1"/>
              <a:t>主题：</a:t>
            </a:r>
            <a:r>
              <a:rPr lang="zh-CN" altLang="en-US" sz="2000" dirty="0">
                <a:sym typeface="+mn-ea"/>
              </a:rPr>
              <a:t>介绍研发域前端遇到页面性能场景，分享如何运用浏览器渲染原理知识和调试工具，排查解决问题</a:t>
            </a:r>
            <a:endParaRPr lang="zh-CN" altLang="en-US" sz="2000" dirty="0">
              <a:sym typeface="+mn-ea"/>
            </a:endParaRPr>
          </a:p>
          <a:p>
            <a:pPr marL="0" indent="0">
              <a:buNone/>
            </a:pPr>
            <a:endParaRPr lang="zh-CN" altLang="en-US" sz="2000" dirty="0">
              <a:sym typeface="+mn-ea"/>
            </a:endParaRPr>
          </a:p>
          <a:p>
            <a:pPr marL="0" indent="0">
              <a:buNone/>
            </a:pPr>
            <a:r>
              <a:rPr lang="zh-CN" altLang="en-US" sz="2400" b="1"/>
              <a:t>目标：</a:t>
            </a:r>
            <a:r>
              <a:rPr lang="zh-CN" altLang="en-US" sz="2000" dirty="0">
                <a:sym typeface="+mn-ea"/>
              </a:rPr>
              <a:t>和大家一起重新认识浏览器，理解它的工作原理。学以致用，把研发域的案例作为引子，启发大家，合理运用理论知识，借助必要工具，解决实际问题。</a:t>
            </a:r>
            <a:endParaRPr lang="en-US" altLang="zh-CN"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浏览器渲染原理：</a:t>
            </a: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阻塞渲染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7" name="内容占位符 5"/>
          <p:cNvSpPr/>
          <p:nvPr/>
        </p:nvSpPr>
        <p:spPr>
          <a:xfrm>
            <a:off x="428625" y="855345"/>
            <a:ext cx="8335010" cy="5765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sz="2000">
                <a:sym typeface="+mn-ea"/>
              </a:rPr>
              <a:t>将</a:t>
            </a:r>
            <a:r>
              <a:rPr lang="en-US" altLang="zh-CN" sz="2000">
                <a:sym typeface="+mn-ea"/>
              </a:rPr>
              <a:t>CSS</a:t>
            </a:r>
            <a:r>
              <a:rPr lang="zh-CN" altLang="en-US" sz="2000">
                <a:sym typeface="+mn-ea"/>
              </a:rPr>
              <a:t>放置</a:t>
            </a:r>
            <a:r>
              <a:rPr lang="en-US" altLang="zh-CN" sz="2000">
                <a:sym typeface="+mn-ea"/>
              </a:rPr>
              <a:t>&lt;head&gt;</a:t>
            </a:r>
            <a:r>
              <a:rPr lang="zh-CN" altLang="en-US" sz="2000">
                <a:sym typeface="+mn-ea"/>
              </a:rPr>
              <a:t>里，</a:t>
            </a:r>
            <a:r>
              <a:rPr lang="en-US" altLang="zh-CN" sz="2000">
                <a:sym typeface="+mn-ea"/>
              </a:rPr>
              <a:t>JavaScript</a:t>
            </a:r>
            <a:r>
              <a:rPr lang="zh-CN" altLang="en-US" sz="2000">
                <a:sym typeface="+mn-ea"/>
              </a:rPr>
              <a:t>放置</a:t>
            </a:r>
            <a:r>
              <a:rPr lang="en-US" altLang="zh-CN" sz="2000">
                <a:sym typeface="+mn-ea"/>
              </a:rPr>
              <a:t>&lt;body&gt;</a:t>
            </a:r>
            <a:r>
              <a:rPr lang="zh-CN" altLang="en-US" sz="2000">
                <a:sym typeface="+mn-ea"/>
              </a:rPr>
              <a:t>尾部</a:t>
            </a:r>
            <a:endParaRPr lang="zh-CN" altLang="en-US" sz="2000">
              <a:sym typeface="+mn-ea"/>
            </a:endParaRPr>
          </a:p>
        </p:txBody>
      </p:sp>
      <p:sp>
        <p:nvSpPr>
          <p:cNvPr id="2" name="内容占位符 5"/>
          <p:cNvSpPr/>
          <p:nvPr/>
        </p:nvSpPr>
        <p:spPr>
          <a:xfrm>
            <a:off x="404495" y="1587500"/>
            <a:ext cx="8335010" cy="57658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>
                <a:sym typeface="+mn-ea"/>
              </a:rPr>
              <a:t>合理使用</a:t>
            </a:r>
            <a:r>
              <a:rPr lang="en-US" altLang="zh-CN" sz="2000">
                <a:sym typeface="+mn-ea"/>
              </a:rPr>
              <a:t>&lt;script&gt;</a:t>
            </a:r>
            <a:r>
              <a:rPr lang="zh-CN" altLang="en-US" sz="2000">
                <a:sym typeface="+mn-ea"/>
              </a:rPr>
              <a:t>属性：async、defer</a:t>
            </a:r>
            <a:endParaRPr lang="zh-CN" altLang="en-US" sz="20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" y="2164080"/>
            <a:ext cx="8750300" cy="14224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浏览器渲染原理：</a:t>
            </a: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减少</a:t>
            </a:r>
            <a:r>
              <a:rPr lang="en-US" altLang="zh-CN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Reflow&amp;Repaint</a:t>
            </a:r>
            <a:endParaRPr lang="en-US" altLang="zh-CN" sz="240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7" name="内容占位符 5"/>
          <p:cNvSpPr/>
          <p:nvPr/>
        </p:nvSpPr>
        <p:spPr>
          <a:xfrm>
            <a:off x="428625" y="855345"/>
            <a:ext cx="8349615" cy="5613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>
                <a:sym typeface="+mn-ea"/>
              </a:rPr>
              <a:t>修改样式时，尽量使用</a:t>
            </a:r>
            <a:r>
              <a:rPr lang="en-US" altLang="zh-CN" sz="2000">
                <a:sym typeface="+mn-ea"/>
              </a:rPr>
              <a:t>className</a:t>
            </a:r>
            <a:r>
              <a:rPr lang="zh-CN" altLang="en-US" sz="2000">
                <a:sym typeface="+mn-ea"/>
              </a:rPr>
              <a:t>替代</a:t>
            </a:r>
            <a:r>
              <a:rPr lang="en-US" altLang="zh-CN" sz="2000">
                <a:sym typeface="+mn-ea"/>
              </a:rPr>
              <a:t>style</a:t>
            </a:r>
            <a:endParaRPr lang="en-US" altLang="zh-CN" sz="2000">
              <a:sym typeface="+mn-ea"/>
            </a:endParaRPr>
          </a:p>
        </p:txBody>
      </p:sp>
      <p:pic>
        <p:nvPicPr>
          <p:cNvPr id="2" name="图片 1" descr="企业微信截图_6b6a6d15-a144-4a80-9a55-408df46f44c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4035" y="1339850"/>
            <a:ext cx="7731125" cy="1760220"/>
          </a:xfrm>
          <a:prstGeom prst="rect">
            <a:avLst/>
          </a:prstGeom>
        </p:spPr>
      </p:pic>
      <p:sp>
        <p:nvSpPr>
          <p:cNvPr id="4" name="内容占位符 5"/>
          <p:cNvSpPr/>
          <p:nvPr/>
        </p:nvSpPr>
        <p:spPr>
          <a:xfrm>
            <a:off x="488950" y="3247390"/>
            <a:ext cx="8349615" cy="56134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>
                <a:sym typeface="+mn-ea"/>
              </a:rPr>
              <a:t>离线操作</a:t>
            </a:r>
            <a:r>
              <a:rPr lang="en-US" altLang="zh-CN" sz="2000">
                <a:sym typeface="+mn-ea"/>
              </a:rPr>
              <a:t>DOM</a:t>
            </a:r>
            <a:endParaRPr lang="en-US" altLang="zh-CN" sz="2000"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性能优化实践：</a:t>
            </a: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案例一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pic>
        <p:nvPicPr>
          <p:cNvPr id="2" name="图片 1" descr="企业微信截图_d4ca5da2-9ce4-4faf-96b0-9e3281fefc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8625" y="753110"/>
            <a:ext cx="8503920" cy="220218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性能优化实践：</a:t>
            </a: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案例一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1640" y="3218815"/>
            <a:ext cx="830072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800" dirty="0">
                <a:sym typeface="+mn-ea"/>
              </a:rPr>
              <a:t>1. 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JS文件请求超过5个</a:t>
            </a:r>
            <a:r>
              <a:rPr lang="zh-CN" altLang="en-US" sz="1800" dirty="0">
                <a:sym typeface="+mn-ea"/>
              </a:rPr>
              <a:t>：主文件main.js，反馈平台wuli-tools-https.js，百度统计hm.js，版本发布wuli-version-prod.js</a:t>
            </a:r>
            <a:endParaRPr lang="zh-CN" altLang="en-US" sz="1800" dirty="0"/>
          </a:p>
          <a:p>
            <a:pPr>
              <a:lnSpc>
                <a:spcPct val="150000"/>
              </a:lnSpc>
            </a:pPr>
            <a:r>
              <a:rPr lang="en-US" altLang="zh-CN" sz="1800" dirty="0">
                <a:sym typeface="+mn-ea"/>
              </a:rPr>
              <a:t>2. 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main.js文件过大</a:t>
            </a:r>
            <a:r>
              <a:rPr lang="zh-CN" altLang="en-US" sz="1800" dirty="0">
                <a:sym typeface="+mn-ea"/>
              </a:rPr>
              <a:t>：经过gzip压缩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500kb</a:t>
            </a:r>
            <a:r>
              <a:rPr lang="zh-CN" altLang="en-US" sz="1800" dirty="0">
                <a:sym typeface="+mn-ea"/>
              </a:rPr>
              <a:t>，未压缩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1.4M</a:t>
            </a:r>
            <a:endParaRPr lang="zh-CN" altLang="en-US" sz="1800" dirty="0"/>
          </a:p>
        </p:txBody>
      </p:sp>
      <p:pic>
        <p:nvPicPr>
          <p:cNvPr id="5" name="图片 4" descr="企业微信截图_eb4d6456-ba1d-43c7-a3da-6ba8dc32f0e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7195" y="676910"/>
            <a:ext cx="4954905" cy="26466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性能优化实践：</a:t>
            </a: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案例一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2" name="内容占位符 1"/>
          <p:cNvSpPr/>
          <p:nvPr>
            <p:ph sz="quarter" idx="10"/>
          </p:nvPr>
        </p:nvSpPr>
        <p:spPr>
          <a:xfrm>
            <a:off x="428625" y="788670"/>
            <a:ext cx="8301355" cy="555625"/>
          </a:xfrm>
        </p:spPr>
        <p:txBody>
          <a:bodyPr>
            <a:noAutofit/>
          </a:bodyPr>
          <a:p>
            <a:pPr marL="0" indent="0">
              <a:buNone/>
            </a:pPr>
            <a:r>
              <a:rPr lang="en-US" altLang="zh-CN" sz="2400" b="1" dirty="0">
                <a:solidFill>
                  <a:srgbClr val="FF0000"/>
                </a:solidFill>
                <a:sym typeface="+mn-ea"/>
              </a:rPr>
              <a:t>&lt;script&gt;</a:t>
            </a:r>
            <a:r>
              <a:rPr lang="zh-CN" altLang="en-US" sz="2400" b="1" dirty="0">
                <a:solidFill>
                  <a:srgbClr val="FF0000"/>
                </a:solidFill>
                <a:sym typeface="+mn-ea"/>
              </a:rPr>
              <a:t>阻塞渲染</a:t>
            </a:r>
            <a:r>
              <a:rPr lang="zh-CN" altLang="en-US" sz="2400" b="1" dirty="0">
                <a:solidFill>
                  <a:schemeClr val="tx1"/>
                </a:solidFill>
                <a:sym typeface="+mn-ea"/>
              </a:rPr>
              <a:t>发生在浏览器工作流程哪个阶段？</a:t>
            </a:r>
            <a:endParaRPr lang="zh-CN" altLang="en-US" sz="2400" b="1" dirty="0">
              <a:solidFill>
                <a:schemeClr val="tx1"/>
              </a:solidFill>
              <a:sym typeface="+mn-ea"/>
            </a:endParaRPr>
          </a:p>
        </p:txBody>
      </p:sp>
      <p:sp>
        <p:nvSpPr>
          <p:cNvPr id="4" name="内容占位符 5"/>
          <p:cNvSpPr/>
          <p:nvPr/>
        </p:nvSpPr>
        <p:spPr>
          <a:xfrm>
            <a:off x="532765" y="1452245"/>
            <a:ext cx="8301355" cy="5556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A paint(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绘制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)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7" name="内容占位符 5"/>
          <p:cNvSpPr/>
          <p:nvPr/>
        </p:nvSpPr>
        <p:spPr>
          <a:xfrm>
            <a:off x="532765" y="2118995"/>
            <a:ext cx="8301355" cy="5556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B contruct(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构建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)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8" name="内容占位符 5"/>
          <p:cNvSpPr/>
          <p:nvPr/>
        </p:nvSpPr>
        <p:spPr>
          <a:xfrm>
            <a:off x="532765" y="2884805"/>
            <a:ext cx="8301355" cy="5556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C layout(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布局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)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9" name="内容占位符 5"/>
          <p:cNvSpPr/>
          <p:nvPr/>
        </p:nvSpPr>
        <p:spPr>
          <a:xfrm>
            <a:off x="532765" y="3636645"/>
            <a:ext cx="8301355" cy="55562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D parse(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解析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)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性能优化实践：</a:t>
            </a: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案例一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4" name="内容占位符 3"/>
          <p:cNvSpPr/>
          <p:nvPr>
            <p:ph sz="quarter" idx="10"/>
          </p:nvPr>
        </p:nvSpPr>
        <p:spPr>
          <a:xfrm>
            <a:off x="428625" y="782955"/>
            <a:ext cx="8325485" cy="619760"/>
          </a:xfrm>
        </p:spPr>
        <p:txBody>
          <a:bodyPr>
            <a:normAutofit/>
          </a:bodyPr>
          <a:p>
            <a:pPr marL="0" indent="0">
              <a:buNone/>
            </a:pPr>
            <a:endParaRPr lang="en-US" altLang="zh-CN" sz="2000"/>
          </a:p>
          <a:p>
            <a:pPr marL="0" indent="0">
              <a:buNone/>
            </a:pPr>
            <a:endParaRPr lang="en-US" altLang="zh-CN" sz="2000"/>
          </a:p>
        </p:txBody>
      </p:sp>
      <p:sp>
        <p:nvSpPr>
          <p:cNvPr id="5" name="内容占位符 3"/>
          <p:cNvSpPr/>
          <p:nvPr/>
        </p:nvSpPr>
        <p:spPr>
          <a:xfrm>
            <a:off x="428625" y="732155"/>
            <a:ext cx="8325485" cy="6197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/>
              <a:t>必要</a:t>
            </a:r>
            <a:r>
              <a:rPr lang="en-US" altLang="zh-CN" sz="2000" b="1"/>
              <a:t>JS</a:t>
            </a:r>
            <a:r>
              <a:rPr lang="zh-CN" altLang="en-US" sz="2000" b="1"/>
              <a:t>文件优先加载</a:t>
            </a:r>
            <a:endParaRPr lang="zh-CN" altLang="en-US" sz="2000" b="1"/>
          </a:p>
        </p:txBody>
      </p:sp>
      <p:sp>
        <p:nvSpPr>
          <p:cNvPr id="7" name="内容占位符 3"/>
          <p:cNvSpPr/>
          <p:nvPr/>
        </p:nvSpPr>
        <p:spPr>
          <a:xfrm>
            <a:off x="504825" y="1185545"/>
            <a:ext cx="8249285" cy="77343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/>
              <a:t>将</a:t>
            </a:r>
            <a:r>
              <a:rPr lang="zh-CN" altLang="en-US" sz="1800">
                <a:sym typeface="+mn-ea"/>
              </a:rPr>
              <a:t>除了</a:t>
            </a:r>
            <a:r>
              <a:rPr lang="en-US" altLang="zh-CN" sz="1800">
                <a:sym typeface="+mn-ea"/>
              </a:rPr>
              <a:t>main.js</a:t>
            </a:r>
            <a:r>
              <a:rPr lang="zh-CN" altLang="en-US" sz="1800"/>
              <a:t>其他功能插件</a:t>
            </a:r>
            <a:r>
              <a:rPr lang="en-US" altLang="zh-CN" sz="1800"/>
              <a:t>JS</a:t>
            </a:r>
            <a:r>
              <a:rPr lang="zh-CN" altLang="en-US" sz="1800"/>
              <a:t>文件，在首页完成初始化后，通过异步加载的方式引入。确保</a:t>
            </a:r>
            <a:r>
              <a:rPr lang="en-US" altLang="zh-CN" sz="1800"/>
              <a:t>main.js</a:t>
            </a:r>
            <a:r>
              <a:rPr lang="zh-CN" altLang="en-US" sz="1800"/>
              <a:t>优先尽快加载，减少阻塞渲染时间。</a:t>
            </a:r>
            <a:endParaRPr lang="zh-CN" altLang="en-US" sz="1800"/>
          </a:p>
        </p:txBody>
      </p:sp>
      <p:pic>
        <p:nvPicPr>
          <p:cNvPr id="8" name="图片 7" descr="企业微信截图_7e67a396-be6a-4596-bb15-ad6e81bd913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6185" y="1904365"/>
            <a:ext cx="6691630" cy="298958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性能优化实践：</a:t>
            </a: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案例一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4" name="内容占位符 3"/>
          <p:cNvSpPr/>
          <p:nvPr>
            <p:ph sz="quarter" idx="10"/>
          </p:nvPr>
        </p:nvSpPr>
        <p:spPr>
          <a:xfrm>
            <a:off x="428625" y="782955"/>
            <a:ext cx="8325485" cy="619760"/>
          </a:xfrm>
        </p:spPr>
        <p:txBody>
          <a:bodyPr>
            <a:normAutofit/>
          </a:bodyPr>
          <a:p>
            <a:pPr marL="0" indent="0">
              <a:buNone/>
            </a:pPr>
            <a:endParaRPr lang="en-US" altLang="zh-CN" sz="2000"/>
          </a:p>
          <a:p>
            <a:pPr marL="0" indent="0">
              <a:buNone/>
            </a:pPr>
            <a:endParaRPr lang="en-US" altLang="zh-CN" sz="2000"/>
          </a:p>
        </p:txBody>
      </p:sp>
      <p:sp>
        <p:nvSpPr>
          <p:cNvPr id="5" name="内容占位符 3"/>
          <p:cNvSpPr/>
          <p:nvPr/>
        </p:nvSpPr>
        <p:spPr>
          <a:xfrm>
            <a:off x="428625" y="732155"/>
            <a:ext cx="8325485" cy="61976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000" b="1"/>
              <a:t>减少</a:t>
            </a:r>
            <a:r>
              <a:rPr lang="en-US" altLang="zh-CN" sz="2000" b="1"/>
              <a:t>JS</a:t>
            </a:r>
            <a:r>
              <a:rPr lang="zh-CN" altLang="en-US" sz="2000" b="1"/>
              <a:t>文件大小</a:t>
            </a:r>
            <a:endParaRPr lang="zh-CN" altLang="en-US" sz="2000" b="1"/>
          </a:p>
        </p:txBody>
      </p:sp>
      <p:sp>
        <p:nvSpPr>
          <p:cNvPr id="2" name="内容占位符 3"/>
          <p:cNvSpPr/>
          <p:nvPr/>
        </p:nvSpPr>
        <p:spPr>
          <a:xfrm>
            <a:off x="490220" y="1174115"/>
            <a:ext cx="8264525" cy="45021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 lnSpcReduction="20000"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/>
              <a:t>main.js</a:t>
            </a:r>
            <a:r>
              <a:rPr lang="zh-CN" altLang="en-US" sz="1800"/>
              <a:t>有</a:t>
            </a:r>
            <a:r>
              <a:rPr lang="en-US" altLang="zh-CN" sz="1800">
                <a:solidFill>
                  <a:srgbClr val="FF0000"/>
                </a:solidFill>
              </a:rPr>
              <a:t>500KB</a:t>
            </a:r>
            <a:r>
              <a:rPr lang="zh-CN" altLang="en-US" sz="1800"/>
              <a:t>，比较大。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用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source-map-explorer</a:t>
            </a:r>
            <a:r>
              <a:rPr lang="zh-CN" altLang="en-US" sz="1800" dirty="0">
                <a:solidFill>
                  <a:schemeClr val="tx1"/>
                </a:solidFill>
                <a:sym typeface="+mn-ea"/>
              </a:rPr>
              <a:t>解析文件构成</a:t>
            </a:r>
            <a:endParaRPr lang="zh-CN" altLang="en-US" sz="1800" dirty="0">
              <a:solidFill>
                <a:schemeClr val="tx1"/>
              </a:solidFill>
              <a:sym typeface="+mn-ea"/>
            </a:endParaRPr>
          </a:p>
        </p:txBody>
      </p:sp>
      <p:pic>
        <p:nvPicPr>
          <p:cNvPr id="6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780" y="1624330"/>
            <a:ext cx="8700770" cy="29413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性能优化实践：</a:t>
            </a: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案例一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4" name="内容占位符 3"/>
          <p:cNvSpPr/>
          <p:nvPr>
            <p:ph sz="quarter" idx="10"/>
          </p:nvPr>
        </p:nvSpPr>
        <p:spPr>
          <a:xfrm>
            <a:off x="428625" y="782955"/>
            <a:ext cx="8325485" cy="619760"/>
          </a:xfrm>
        </p:spPr>
        <p:txBody>
          <a:bodyPr>
            <a:normAutofit/>
          </a:bodyPr>
          <a:p>
            <a:pPr marL="0" indent="0">
              <a:buNone/>
            </a:pPr>
            <a:endParaRPr lang="en-US" altLang="zh-CN" sz="2000"/>
          </a:p>
          <a:p>
            <a:pPr marL="0" indent="0">
              <a:buNone/>
            </a:pPr>
            <a:endParaRPr lang="en-US" altLang="zh-CN" sz="2000"/>
          </a:p>
        </p:txBody>
      </p:sp>
      <p:sp>
        <p:nvSpPr>
          <p:cNvPr id="2" name="内容占位符 3"/>
          <p:cNvSpPr/>
          <p:nvPr/>
        </p:nvSpPr>
        <p:spPr>
          <a:xfrm>
            <a:off x="490220" y="782955"/>
            <a:ext cx="8219440" cy="2217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ym typeface="+mn-ea"/>
              </a:rPr>
              <a:t>1. </a:t>
            </a:r>
            <a:r>
              <a:rPr lang="zh-CN" altLang="en-US" sz="1800" dirty="0">
                <a:sym typeface="+mn-ea"/>
              </a:rPr>
              <a:t>确保重要</a:t>
            </a:r>
            <a:r>
              <a:rPr lang="en-US" altLang="zh-CN" sz="1800" dirty="0">
                <a:sym typeface="+mn-ea"/>
              </a:rPr>
              <a:t>JS</a:t>
            </a:r>
            <a:r>
              <a:rPr lang="zh-CN" altLang="en-US" sz="1800" dirty="0">
                <a:sym typeface="+mn-ea"/>
              </a:rPr>
              <a:t>文件优先载入，不影响业务逻辑文件延后载入</a:t>
            </a: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ym typeface="+mn-ea"/>
              </a:rPr>
              <a:t>2. </a:t>
            </a:r>
            <a:r>
              <a:rPr lang="zh-CN" altLang="en-US" sz="1800" dirty="0">
                <a:sym typeface="+mn-ea"/>
              </a:rPr>
              <a:t>变更少而且常用的文件发布到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CDN</a:t>
            </a: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ym typeface="+mn-ea"/>
              </a:rPr>
              <a:t>3. </a:t>
            </a:r>
            <a:r>
              <a:rPr lang="zh-CN" altLang="en-US" sz="1800" dirty="0">
                <a:sym typeface="+mn-ea"/>
              </a:rPr>
              <a:t>代码分割，使用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w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ebpack 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c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ode 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s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plit</a:t>
            </a:r>
            <a:r>
              <a:rPr lang="zh-CN" altLang="en-US" sz="1800" dirty="0">
                <a:sym typeface="+mn-ea"/>
              </a:rPr>
              <a:t>，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r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eact-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l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oadable</a:t>
            </a: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ym typeface="+mn-ea"/>
              </a:rPr>
              <a:t>4. antd icon</a:t>
            </a:r>
            <a:r>
              <a:rPr lang="zh-CN" altLang="en-US" sz="1800" dirty="0">
                <a:sym typeface="+mn-ea"/>
              </a:rPr>
              <a:t>、</a:t>
            </a:r>
            <a:r>
              <a:rPr lang="en-US" altLang="zh-CN" sz="1800" dirty="0">
                <a:sym typeface="+mn-ea"/>
              </a:rPr>
              <a:t>lodash等需注意按需使用，避免冗余代码引入到打包文件</a:t>
            </a:r>
            <a:endParaRPr lang="zh-CN" altLang="en-US"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性能优化实践：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案例一</a:t>
            </a:r>
            <a:endParaRPr lang="en-US" altLang="zh-CN" dirty="0"/>
          </a:p>
        </p:txBody>
      </p:sp>
      <p:sp>
        <p:nvSpPr>
          <p:cNvPr id="4" name="内容占位符 3"/>
          <p:cNvSpPr/>
          <p:nvPr/>
        </p:nvSpPr>
        <p:spPr>
          <a:xfrm>
            <a:off x="428625" y="753110"/>
            <a:ext cx="8219440" cy="221742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lvl1pPr marL="171450" indent="-171450" algn="l" defTabSz="685800" rtl="0" eaLnBrk="1" latinLnBrk="0" hangingPunct="1">
              <a:lnSpc>
                <a:spcPct val="125000"/>
              </a:lnSpc>
              <a:spcBef>
                <a:spcPts val="75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5000"/>
              </a:lnSpc>
              <a:spcBef>
                <a:spcPts val="375"/>
              </a:spcBef>
              <a:buFont typeface="Arial" panose="020B060402020209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ym typeface="+mn-ea"/>
              </a:rPr>
              <a:t>1. </a:t>
            </a:r>
            <a:r>
              <a:rPr lang="zh-CN" altLang="en-US" sz="1800" dirty="0">
                <a:sym typeface="+mn-ea"/>
              </a:rPr>
              <a:t>首屏载入时</a:t>
            </a:r>
            <a:r>
              <a:rPr lang="en-US" altLang="zh-CN" sz="1800" dirty="0">
                <a:sym typeface="+mn-ea"/>
              </a:rPr>
              <a:t>main.js</a:t>
            </a:r>
            <a:r>
              <a:rPr lang="zh-CN" altLang="en-US" sz="1800" dirty="0">
                <a:sym typeface="+mn-ea"/>
              </a:rPr>
              <a:t>优先加载，其他文件延后</a:t>
            </a:r>
            <a:r>
              <a:rPr lang="en-US" altLang="zh-CN" sz="1800" dirty="0">
                <a:sym typeface="+mn-ea"/>
              </a:rPr>
              <a:t>2-3</a:t>
            </a:r>
            <a:r>
              <a:rPr lang="zh-CN" altLang="en-US" sz="1800" dirty="0">
                <a:sym typeface="+mn-ea"/>
              </a:rPr>
              <a:t>秒载入</a:t>
            </a: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ym typeface="+mn-ea"/>
              </a:rPr>
              <a:t>2. </a:t>
            </a:r>
            <a:r>
              <a:rPr lang="zh-CN" altLang="en-US" sz="1800" dirty="0">
                <a:sym typeface="+mn-ea"/>
              </a:rPr>
              <a:t>通过代码分割以及按需打包，将</a:t>
            </a:r>
            <a:r>
              <a:rPr lang="en-US" altLang="zh-CN" sz="1800" dirty="0">
                <a:sym typeface="+mn-ea"/>
              </a:rPr>
              <a:t>main.js</a:t>
            </a:r>
            <a:r>
              <a:rPr lang="zh-CN" altLang="en-US" sz="1800" dirty="0">
                <a:sym typeface="+mn-ea"/>
              </a:rPr>
              <a:t>大小降低到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300kb</a:t>
            </a:r>
            <a:r>
              <a:rPr lang="zh-CN" altLang="en-US" sz="1800" dirty="0">
                <a:sym typeface="+mn-ea"/>
              </a:rPr>
              <a:t>，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减少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40%</a:t>
            </a:r>
            <a:endParaRPr lang="zh-CN" altLang="en-US" sz="1800" dirty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800" dirty="0">
                <a:sym typeface="+mn-ea"/>
              </a:rPr>
              <a:t>3. </a:t>
            </a:r>
            <a:r>
              <a:rPr lang="zh-CN" altLang="en-US" sz="1800" dirty="0">
                <a:sym typeface="+mn-ea"/>
              </a:rPr>
              <a:t>经过优化后，首屏加载总耗时从</a:t>
            </a:r>
            <a:r>
              <a:rPr lang="zh-CN" altLang="en-US" sz="1800" dirty="0">
                <a:solidFill>
                  <a:srgbClr val="FF0000"/>
                </a:solidFill>
                <a:sym typeface="+mn-ea"/>
              </a:rPr>
              <a:t>2.5s</a:t>
            </a:r>
            <a:r>
              <a:rPr lang="zh-CN" altLang="en-US" sz="1800" dirty="0">
                <a:sym typeface="+mn-ea"/>
              </a:rPr>
              <a:t>降到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1.2s</a:t>
            </a:r>
            <a:r>
              <a:rPr lang="zh-CN" altLang="en-US" sz="1800" dirty="0">
                <a:sym typeface="+mn-ea"/>
              </a:rPr>
              <a:t>，减少</a:t>
            </a:r>
            <a:r>
              <a:rPr lang="en-US" altLang="zh-CN" sz="1800" dirty="0">
                <a:solidFill>
                  <a:srgbClr val="FF0000"/>
                </a:solidFill>
                <a:sym typeface="+mn-ea"/>
              </a:rPr>
              <a:t>52%</a:t>
            </a:r>
            <a:endParaRPr lang="zh-CN" altLang="en-US"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性能优化实践：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案例二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2" name="TextBox 5"/>
          <p:cNvSpPr txBox="1"/>
          <p:nvPr/>
        </p:nvSpPr>
        <p:spPr>
          <a:xfrm>
            <a:off x="428625" y="676910"/>
            <a:ext cx="840295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endParaRPr lang="en-US" altLang="zh-CN" sz="1800" dirty="0">
              <a:solidFill>
                <a:srgbClr val="FF0000"/>
              </a:solidFill>
              <a:sym typeface="+mn-ea"/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zh-CN" altLang="en-US" sz="1800" dirty="0">
              <a:solidFill>
                <a:schemeClr val="tx1"/>
              </a:solidFill>
            </a:endParaRPr>
          </a:p>
        </p:txBody>
      </p:sp>
      <p:pic>
        <p:nvPicPr>
          <p:cNvPr id="7" name="图片 6" descr="企业微信截图_59ec078c-f457-4d18-b1e8-dac6a865b20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430" y="744220"/>
            <a:ext cx="7597140" cy="4272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2" name="内容占位符 1"/>
          <p:cNvSpPr/>
          <p:nvPr>
            <p:ph sz="quarter" idx="10"/>
          </p:nvPr>
        </p:nvSpPr>
        <p:spPr>
          <a:xfrm>
            <a:off x="427355" y="788670"/>
            <a:ext cx="8370570" cy="4029710"/>
          </a:xfrm>
        </p:spPr>
        <p:txBody>
          <a:bodyPr>
            <a:noAutofit/>
          </a:bodyPr>
          <a:p>
            <a:r>
              <a:rPr lang="zh-CN" altLang="en-US" sz="2400">
                <a:sym typeface="+mn-ea"/>
              </a:rPr>
              <a:t>问题场景</a:t>
            </a:r>
            <a:endParaRPr lang="zh-CN" altLang="en-US" sz="2400">
              <a:sym typeface="+mn-ea"/>
            </a:endParaRPr>
          </a:p>
          <a:p>
            <a:r>
              <a:rPr lang="zh-CN" altLang="en-US" sz="2400"/>
              <a:t>浏览器渲染原理</a:t>
            </a:r>
            <a:endParaRPr lang="zh-CN" altLang="en-US" sz="2400"/>
          </a:p>
          <a:p>
            <a:r>
              <a:rPr lang="zh-CN" altLang="en-US" sz="2400"/>
              <a:t>性能优化实践</a:t>
            </a:r>
            <a:endParaRPr lang="zh-CN" altLang="en-US" sz="2400"/>
          </a:p>
          <a:p>
            <a:r>
              <a:rPr lang="zh-CN" altLang="en-US" sz="2400"/>
              <a:t>结语</a:t>
            </a:r>
            <a:endParaRPr lang="zh-CN" altLang="en-US" sz="2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性能优化实践：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案例二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2" name="TextBox 5"/>
          <p:cNvSpPr txBox="1"/>
          <p:nvPr/>
        </p:nvSpPr>
        <p:spPr>
          <a:xfrm>
            <a:off x="428625" y="760730"/>
            <a:ext cx="8439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 sz="1800" dirty="0">
                <a:solidFill>
                  <a:schemeClr val="tx1"/>
                </a:solidFill>
              </a:rPr>
              <a:t>DOM</a:t>
            </a:r>
            <a:r>
              <a:rPr lang="zh-CN" altLang="en-US" sz="1800" dirty="0">
                <a:solidFill>
                  <a:schemeClr val="tx1"/>
                </a:solidFill>
              </a:rPr>
              <a:t>节点量巨大：由于不分页，将所有物料数据显示出来。按</a:t>
            </a:r>
            <a:r>
              <a:rPr lang="en-US" altLang="zh-CN" sz="1800" dirty="0">
                <a:solidFill>
                  <a:srgbClr val="FF0000"/>
                </a:solidFill>
              </a:rPr>
              <a:t>5</a:t>
            </a:r>
            <a:r>
              <a:rPr lang="zh-CN" altLang="en-US" sz="1800" dirty="0">
                <a:solidFill>
                  <a:srgbClr val="FF0000"/>
                </a:solidFill>
              </a:rPr>
              <a:t>列</a:t>
            </a:r>
            <a:r>
              <a:rPr lang="en-US" altLang="zh-CN" sz="1800" dirty="0">
                <a:solidFill>
                  <a:srgbClr val="FF0000"/>
                </a:solidFill>
              </a:rPr>
              <a:t>*1000</a:t>
            </a:r>
            <a:r>
              <a:rPr lang="zh-CN" altLang="en-US" sz="1800" dirty="0">
                <a:solidFill>
                  <a:srgbClr val="FF0000"/>
                </a:solidFill>
              </a:rPr>
              <a:t>行</a:t>
            </a:r>
            <a:r>
              <a:rPr lang="en-US" altLang="zh-CN" sz="1800" dirty="0">
                <a:solidFill>
                  <a:srgbClr val="FF0000"/>
                </a:solidFill>
              </a:rPr>
              <a:t>*3</a:t>
            </a:r>
            <a:r>
              <a:rPr lang="zh-CN" altLang="en-US" sz="1800" dirty="0">
                <a:solidFill>
                  <a:srgbClr val="FF0000"/>
                </a:solidFill>
              </a:rPr>
              <a:t>层</a:t>
            </a:r>
            <a:r>
              <a:rPr lang="zh-CN" altLang="en-US" sz="1800" dirty="0">
                <a:solidFill>
                  <a:schemeClr val="tx1"/>
                </a:solidFill>
              </a:rPr>
              <a:t>算，至少</a:t>
            </a:r>
            <a:r>
              <a:rPr lang="en-US" altLang="zh-CN" sz="1800" dirty="0">
                <a:solidFill>
                  <a:srgbClr val="FF0000"/>
                </a:solidFill>
              </a:rPr>
              <a:t>15000</a:t>
            </a:r>
            <a:r>
              <a:rPr lang="zh-CN" altLang="en-US" sz="1800" dirty="0">
                <a:solidFill>
                  <a:srgbClr val="FF0000"/>
                </a:solidFill>
              </a:rPr>
              <a:t>个</a:t>
            </a:r>
            <a:r>
              <a:rPr lang="en-US" altLang="zh-CN" sz="1800" dirty="0">
                <a:solidFill>
                  <a:schemeClr val="tx1"/>
                </a:solidFill>
              </a:rPr>
              <a:t>DOM</a:t>
            </a:r>
            <a:r>
              <a:rPr lang="zh-CN" altLang="en-US" sz="1800" dirty="0">
                <a:solidFill>
                  <a:schemeClr val="tx1"/>
                </a:solidFill>
              </a:rPr>
              <a:t>节点。给浏览器内核解析和渲染带来巨大压力。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8625" y="1851660"/>
            <a:ext cx="8439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</a:rPr>
              <a:t>考虑使用虚拟滚动渲染组件，即只显示可视区域数据，从而减少</a:t>
            </a:r>
            <a:r>
              <a:rPr lang="en-US" altLang="zh-CN" sz="1800" dirty="0">
                <a:solidFill>
                  <a:schemeClr val="tx1"/>
                </a:solidFill>
              </a:rPr>
              <a:t>DOM</a:t>
            </a:r>
            <a:r>
              <a:rPr lang="zh-CN" altLang="en-US" sz="1800" dirty="0">
                <a:solidFill>
                  <a:schemeClr val="tx1"/>
                </a:solidFill>
              </a:rPr>
              <a:t>节点渲染。由于</a:t>
            </a:r>
            <a:r>
              <a:rPr lang="en-US" altLang="zh-CN" sz="1800" dirty="0">
                <a:solidFill>
                  <a:schemeClr val="tx1"/>
                </a:solidFill>
              </a:rPr>
              <a:t>antd-table</a:t>
            </a:r>
            <a:r>
              <a:rPr lang="zh-CN" altLang="en-US" sz="1800" dirty="0">
                <a:solidFill>
                  <a:schemeClr val="tx1"/>
                </a:solidFill>
              </a:rPr>
              <a:t>不支持虚拟渲染，当时就找到了</a:t>
            </a:r>
            <a:r>
              <a:rPr lang="en-US" altLang="zh-CN" sz="1800" dirty="0">
                <a:solidFill>
                  <a:srgbClr val="FF0000"/>
                </a:solidFill>
              </a:rPr>
              <a:t>virtualized-table</a:t>
            </a:r>
            <a:r>
              <a:rPr lang="zh-CN" altLang="en-US" sz="1800" dirty="0">
                <a:solidFill>
                  <a:schemeClr val="tx1"/>
                </a:solidFill>
              </a:rPr>
              <a:t>。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8625" y="3018155"/>
            <a:ext cx="843978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</a:rPr>
              <a:t>研发域有很多显示大量数据场景，谨慎对比几款开源组件，选择基于</a:t>
            </a:r>
            <a:r>
              <a:rPr lang="en-US" altLang="zh-CN" sz="1800" dirty="0">
                <a:solidFill>
                  <a:schemeClr val="tx1"/>
                </a:solidFill>
              </a:rPr>
              <a:t>resuit-table</a:t>
            </a:r>
            <a:r>
              <a:rPr lang="zh-CN" altLang="en-US" sz="1800" dirty="0">
                <a:solidFill>
                  <a:schemeClr val="tx1"/>
                </a:solidFill>
              </a:rPr>
              <a:t>封装类似与</a:t>
            </a:r>
            <a:r>
              <a:rPr lang="en-US" altLang="zh-CN" sz="1800" dirty="0">
                <a:solidFill>
                  <a:schemeClr val="tx1"/>
                </a:solidFill>
              </a:rPr>
              <a:t>antd-table</a:t>
            </a:r>
            <a:r>
              <a:rPr lang="zh-CN" altLang="en-US" sz="1800" dirty="0">
                <a:solidFill>
                  <a:schemeClr val="tx1"/>
                </a:solidFill>
              </a:rPr>
              <a:t>的</a:t>
            </a:r>
            <a:r>
              <a:rPr lang="en-US" altLang="zh-CN" sz="1800" dirty="0">
                <a:solidFill>
                  <a:schemeClr val="tx1"/>
                </a:solidFill>
              </a:rPr>
              <a:t>API</a:t>
            </a:r>
            <a:r>
              <a:rPr lang="zh-CN" altLang="en-US" sz="1800" dirty="0">
                <a:solidFill>
                  <a:schemeClr val="tx1"/>
                </a:solidFill>
              </a:rPr>
              <a:t>的组件</a:t>
            </a:r>
            <a:r>
              <a:rPr lang="en-US" altLang="zh-CN" sz="1800" dirty="0">
                <a:solidFill>
                  <a:srgbClr val="FF0000"/>
                </a:solidFill>
              </a:rPr>
              <a:t>rich-table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性能优化实践：</a:t>
            </a:r>
            <a:r>
              <a:rPr lang="zh-CN" altLang="en-US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案例二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pic>
        <p:nvPicPr>
          <p:cNvPr id="8" name="图片 7" descr="WeChat3d71c4eb155f1e3974672b94a93bbf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990" y="833120"/>
            <a:ext cx="7443470" cy="347789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结语</a:t>
            </a:r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2" name="TextBox 5"/>
          <p:cNvSpPr txBox="1"/>
          <p:nvPr/>
        </p:nvSpPr>
        <p:spPr>
          <a:xfrm>
            <a:off x="428625" y="738505"/>
            <a:ext cx="843978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</a:rPr>
              <a:t>页面性能问题，会严重影响用户体验，需高度重视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4" name="TextBox 5"/>
          <p:cNvSpPr txBox="1"/>
          <p:nvPr/>
        </p:nvSpPr>
        <p:spPr>
          <a:xfrm>
            <a:off x="428625" y="1412240"/>
            <a:ext cx="85064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</a:rPr>
              <a:t>学习浏览器工作流程，了解内核引擎的渲染原理，掌握性能优化方法论和工具。</a:t>
            </a:r>
            <a:endParaRPr lang="zh-CN" altLang="en-US" sz="18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solidFill>
                  <a:schemeClr val="tx1"/>
                </a:solidFill>
              </a:rPr>
              <a:t>把页面渲染性能，从玄学问题变成有迹可循，有法可解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  <a:endParaRPr lang="zh-CN" altLang="en-US" dirty="0"/>
          </a:p>
        </p:txBody>
      </p:sp>
      <p:pic>
        <p:nvPicPr>
          <p:cNvPr id="2" name="图片 1" descr="签到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1025" y="2886075"/>
            <a:ext cx="1625600" cy="1625600"/>
          </a:xfrm>
          <a:prstGeom prst="rect">
            <a:avLst/>
          </a:prstGeom>
        </p:spPr>
      </p:pic>
      <p:pic>
        <p:nvPicPr>
          <p:cNvPr id="3" name="图片 2" descr="反馈二维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460" y="2886075"/>
            <a:ext cx="1625600" cy="1625600"/>
          </a:xfrm>
          <a:prstGeom prst="rect">
            <a:avLst/>
          </a:prstGeom>
        </p:spPr>
      </p:pic>
      <p:sp>
        <p:nvSpPr>
          <p:cNvPr id="5" name="Text Placeholder 3"/>
          <p:cNvSpPr>
            <a:spLocks noGrp="1"/>
          </p:cNvSpPr>
          <p:nvPr/>
        </p:nvSpPr>
        <p:spPr>
          <a:xfrm>
            <a:off x="517525" y="4653915"/>
            <a:ext cx="1752600" cy="399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签到</a:t>
            </a:r>
            <a:endParaRPr lang="zh-CN" altLang="en-US" dirty="0"/>
          </a:p>
        </p:txBody>
      </p:sp>
      <p:sp>
        <p:nvSpPr>
          <p:cNvPr id="6" name="Text Placeholder 3"/>
          <p:cNvSpPr>
            <a:spLocks noGrp="1"/>
          </p:cNvSpPr>
          <p:nvPr/>
        </p:nvSpPr>
        <p:spPr>
          <a:xfrm>
            <a:off x="6918960" y="4653915"/>
            <a:ext cx="1752600" cy="399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90204" pitchFamily="34" charset="0"/>
              <a:buNone/>
              <a:defRPr sz="2000" kern="1200">
                <a:solidFill>
                  <a:schemeClr val="tx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9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反馈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问题场景：</a:t>
            </a: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案例一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2" name="内容占位符 1"/>
          <p:cNvSpPr/>
          <p:nvPr>
            <p:ph sz="quarter" idx="10"/>
          </p:nvPr>
        </p:nvSpPr>
        <p:spPr>
          <a:xfrm>
            <a:off x="428625" y="788670"/>
            <a:ext cx="8382635" cy="2785110"/>
          </a:xfr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en-US" altLang="zh-CN" sz="2000"/>
              <a:t>  </a:t>
            </a:r>
            <a:r>
              <a:rPr lang="zh-CN" altLang="en-US" sz="2000"/>
              <a:t>CPDM（器件选型平台）上线后，运行良好。切图小王子小C，从此过上了幸福的生活。</a:t>
            </a:r>
            <a:endParaRPr lang="zh-CN" altLang="en-US" sz="20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/>
              <a:t>  直到某天，产品经理吴某君的出现，打破了平静的生活。她反馈，有些用户打开首页，页面空白，显示loading，大概喝完半杯水后，页面才正常显示，用户体验很</a:t>
            </a:r>
            <a:r>
              <a:rPr lang="zh-CN" altLang="en-US" sz="2000"/>
              <a:t>差。</a:t>
            </a:r>
            <a:endParaRPr lang="zh-CN" altLang="en-US"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问题场景：</a:t>
            </a: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案例一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pic>
        <p:nvPicPr>
          <p:cNvPr id="5" name="图片 4" descr="屏幕快照 2020-05-19 下午4.04.5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370" y="746760"/>
            <a:ext cx="7689215" cy="43230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问题场景：</a:t>
            </a: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案例二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2" name="内容占位符 1"/>
          <p:cNvSpPr/>
          <p:nvPr>
            <p:ph sz="quarter" idx="10"/>
          </p:nvPr>
        </p:nvSpPr>
        <p:spPr>
          <a:xfrm>
            <a:off x="428625" y="788670"/>
            <a:ext cx="8536305" cy="3697605"/>
          </a:xfr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en-US" altLang="zh-CN" sz="2000"/>
              <a:t>  </a:t>
            </a:r>
            <a:r>
              <a:rPr lang="zh-CN" altLang="en-US" sz="2000"/>
              <a:t>PDM（产品数据管理平台），基线重构专项已进入UAT阶段</a:t>
            </a:r>
            <a:r>
              <a:rPr lang="zh-CN" altLang="en-US" sz="2000"/>
              <a:t>，用户如火如荼进行上线前最后一轮测试。经过N轮洗礼，大大小小坑填完了，小C暗爽：稳了，两个月加班没白费。</a:t>
            </a:r>
            <a:endParaRPr lang="zh-CN" altLang="en-US" sz="200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/>
              <a:t>  产品经理俞某霞，突然</a:t>
            </a:r>
            <a:r>
              <a:rPr lang="zh-CN" altLang="en-US" sz="2000"/>
              <a:t>表情惊恐地说，进入BOM页签后，滚动鼠标，页面就卡死，等待几分钟才能使用。小C，快快快，赶紧看一下。</a:t>
            </a:r>
            <a:endParaRPr lang="zh-CN" altLang="en-US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问题场景：</a:t>
            </a: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案例二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sp>
        <p:nvSpPr>
          <p:cNvPr id="2" name="内容占位符 1"/>
          <p:cNvSpPr/>
          <p:nvPr>
            <p:ph sz="quarter" idx="10"/>
          </p:nvPr>
        </p:nvSpPr>
        <p:spPr>
          <a:xfrm>
            <a:off x="428625" y="788670"/>
            <a:ext cx="8536305" cy="3697605"/>
          </a:xfrm>
        </p:spPr>
        <p:txBody>
          <a:bodyPr>
            <a:noAutofit/>
          </a:bodyPr>
          <a:p>
            <a:pPr marL="0" indent="0">
              <a:lnSpc>
                <a:spcPct val="150000"/>
              </a:lnSpc>
              <a:buNone/>
            </a:pPr>
            <a:r>
              <a:rPr lang="en-US" altLang="zh-CN" sz="2000"/>
              <a:t>  </a:t>
            </a:r>
            <a:endParaRPr lang="zh-CN" altLang="en-US" sz="2000"/>
          </a:p>
        </p:txBody>
      </p:sp>
      <p:pic>
        <p:nvPicPr>
          <p:cNvPr id="4" name="图片 3" descr="屏幕快照 2020-05-19 下午5.15.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7250" y="788670"/>
            <a:ext cx="7429500" cy="418528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28935" y="151200"/>
            <a:ext cx="7171200" cy="525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问题场景：</a:t>
            </a: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案例二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pic>
        <p:nvPicPr>
          <p:cNvPr id="5" name="图片 4" descr="AwSnap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816610" y="960120"/>
            <a:ext cx="7511415" cy="38696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浏览器渲染原理：</a:t>
            </a:r>
            <a:r>
              <a:rPr lang="zh-CN" altLang="en-US" sz="240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结构组件</a:t>
            </a:r>
            <a:endParaRPr lang="zh-CN" altLang="en-US" sz="2400">
              <a:solidFill>
                <a:schemeClr val="tx1">
                  <a:lumMod val="50000"/>
                  <a:lumOff val="50000"/>
                </a:schemeClr>
              </a:solidFill>
              <a:sym typeface="+mn-ea"/>
            </a:endParaRPr>
          </a:p>
        </p:txBody>
      </p:sp>
      <p:pic>
        <p:nvPicPr>
          <p:cNvPr id="5" name="图片 4" descr="浏览器主要组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0260" y="676910"/>
            <a:ext cx="7522845" cy="43243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培训PPT模版_雅黑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A000520141126A20KPBG</Template>
  <TotalTime>0</TotalTime>
  <Words>2483</Words>
  <Application>WPS 演示</Application>
  <PresentationFormat>On-screen Show (16:9)</PresentationFormat>
  <Paragraphs>238</Paragraphs>
  <Slides>33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6" baseType="lpstr">
      <vt:lpstr>Arial</vt:lpstr>
      <vt:lpstr>方正书宋_GBK</vt:lpstr>
      <vt:lpstr>Wingdings</vt:lpstr>
      <vt:lpstr>微软雅黑</vt:lpstr>
      <vt:lpstr>汉仪旗黑KW</vt:lpstr>
      <vt:lpstr>微软雅黑</vt:lpstr>
      <vt:lpstr>宋体</vt:lpstr>
      <vt:lpstr>Arial Unicode MS</vt:lpstr>
      <vt:lpstr>Arial Black</vt:lpstr>
      <vt:lpstr>Calibri</vt:lpstr>
      <vt:lpstr>Helvetica Neue</vt:lpstr>
      <vt:lpstr>汉仪书宋二KW</vt:lpstr>
      <vt:lpstr>培训PPT模版_雅黑</vt:lpstr>
      <vt:lpstr>浏览器渲染原理&amp;页面性能优化实践</vt:lpstr>
      <vt:lpstr>主题&amp;目标</vt:lpstr>
      <vt:lpstr>目录</vt:lpstr>
      <vt:lpstr>问题场景：案例一</vt:lpstr>
      <vt:lpstr>问题场景：案例一</vt:lpstr>
      <vt:lpstr>问题场景：案例二</vt:lpstr>
      <vt:lpstr>问题场景：案例二</vt:lpstr>
      <vt:lpstr>问题场景：案例二</vt:lpstr>
      <vt:lpstr>浏览器渲染原理：结构组件</vt:lpstr>
      <vt:lpstr>浏览器渲染原理：内核分类</vt:lpstr>
      <vt:lpstr>浏览器渲染原理：工作流程</vt:lpstr>
      <vt:lpstr>浏览器渲染原理：工作流程</vt:lpstr>
      <vt:lpstr>浏览器渲染原理：工作流程</vt:lpstr>
      <vt:lpstr>浏览器渲染原理：Reflow &amp; Repaint</vt:lpstr>
      <vt:lpstr>浏览器渲染原理：Reflow &amp; Repaint</vt:lpstr>
      <vt:lpstr>浏览器渲染原理：引起Reflow的属性&amp;方法</vt:lpstr>
      <vt:lpstr>浏览器渲染原理：引起Repaint的属性&amp;方法</vt:lpstr>
      <vt:lpstr>浏览器渲染原理：Reflow &amp; Repaint</vt:lpstr>
      <vt:lpstr>浏览器渲染原理：阻塞渲染</vt:lpstr>
      <vt:lpstr>浏览器渲染原理：阻塞渲染</vt:lpstr>
      <vt:lpstr>浏览器渲染原理：减少Reflow&amp;Repaint</vt:lpstr>
      <vt:lpstr>性能优化实践：案例一</vt:lpstr>
      <vt:lpstr>性能优化实践：案例一</vt:lpstr>
      <vt:lpstr>性能优化实践：案例一</vt:lpstr>
      <vt:lpstr>性能优化实践：案例一</vt:lpstr>
      <vt:lpstr>性能优化实践：案例一</vt:lpstr>
      <vt:lpstr>性能优化实践：案例一</vt:lpstr>
      <vt:lpstr>性能优化实践：案例一</vt:lpstr>
      <vt:lpstr>性能优化实践：案例二</vt:lpstr>
      <vt:lpstr>性能优化实践：案例二</vt:lpstr>
      <vt:lpstr>性能优化实践：案例二</vt:lpstr>
      <vt:lpstr>结语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侯雨琦</dc:creator>
  <cp:lastModifiedBy>it7402</cp:lastModifiedBy>
  <cp:revision>1940</cp:revision>
  <dcterms:created xsi:type="dcterms:W3CDTF">2020-05-22T11:31:18Z</dcterms:created>
  <dcterms:modified xsi:type="dcterms:W3CDTF">2020-05-22T11:31:18Z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2052-1.2.1.1575</vt:lpwstr>
  </property>
</Properties>
</file>